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9"/>
    <p:sldId id="257" r:id="rId40"/>
    <p:sldId id="258" r:id="rId41"/>
    <p:sldId id="259" r:id="rId42"/>
    <p:sldId id="260" r:id="rId43"/>
    <p:sldId id="261" r:id="rId44"/>
    <p:sldId id="262" r:id="rId45"/>
    <p:sldId id="263" r:id="rId46"/>
    <p:sldId id="264" r:id="rId47"/>
    <p:sldId id="265" r:id="rId48"/>
    <p:sldId id="266" r:id="rId49"/>
    <p:sldId id="267" r:id="rId50"/>
    <p:sldId id="268" r:id="rId51"/>
    <p:sldId id="269" r:id="rId52"/>
    <p:sldId id="270" r:id="rId53"/>
    <p:sldId id="271" r:id="rId54"/>
    <p:sldId id="272" r:id="rId55"/>
    <p:sldId id="273" r:id="rId56"/>
    <p:sldId id="274" r:id="rId57"/>
    <p:sldId id="275" r:id="rId58"/>
    <p:sldId id="276" r:id="rId59"/>
    <p:sldId id="277" r:id="rId60"/>
    <p:sldId id="278" r:id="rId61"/>
    <p:sldId id="279" r:id="rId62"/>
    <p:sldId id="280" r:id="rId63"/>
    <p:sldId id="281" r:id="rId64"/>
    <p:sldId id="282" r:id="rId65"/>
    <p:sldId id="283" r:id="rId66"/>
    <p:sldId id="284" r:id="rId67"/>
    <p:sldId id="285" r:id="rId68"/>
    <p:sldId id="286" r:id="rId69"/>
    <p:sldId id="287" r:id="rId70"/>
    <p:sldId id="288" r:id="rId71"/>
    <p:sldId id="289" r:id="rId72"/>
    <p:sldId id="290" r:id="rId73"/>
    <p:sldId id="291" r:id="rId74"/>
    <p:sldId id="292" r:id="rId75"/>
    <p:sldId id="293" r:id="rId76"/>
    <p:sldId id="294" r:id="rId77"/>
    <p:sldId id="295" r:id="rId78"/>
    <p:sldId id="296" r:id="rId79"/>
    <p:sldId id="297" r:id="rId80"/>
    <p:sldId id="298" r:id="rId81"/>
    <p:sldId id="299" r:id="rId82"/>
    <p:sldId id="300" r:id="rId83"/>
    <p:sldId id="301" r:id="rId84"/>
    <p:sldId id="302" r:id="rId85"/>
    <p:sldId id="303" r:id="rId86"/>
    <p:sldId id="304" r:id="rId87"/>
    <p:sldId id="305" r:id="rId88"/>
    <p:sldId id="306" r:id="rId89"/>
    <p:sldId id="307" r:id="rId90"/>
    <p:sldId id="308" r:id="rId91"/>
    <p:sldId id="309" r:id="rId92"/>
    <p:sldId id="310" r:id="rId93"/>
    <p:sldId id="311" r:id="rId94"/>
    <p:sldId id="312" r:id="rId95"/>
    <p:sldId id="313" r:id="rId96"/>
    <p:sldId id="314" r:id="rId97"/>
    <p:sldId id="315" r:id="rId98"/>
    <p:sldId id="316" r:id="rId99"/>
    <p:sldId id="317" r:id="rId100"/>
    <p:sldId id="318" r:id="rId101"/>
    <p:sldId id="319" r:id="rId102"/>
    <p:sldId id="320" r:id="rId103"/>
    <p:sldId id="321" r:id="rId104"/>
    <p:sldId id="322" r:id="rId105"/>
    <p:sldId id="323" r:id="rId106"/>
    <p:sldId id="324" r:id="rId107"/>
    <p:sldId id="325" r:id="rId108"/>
    <p:sldId id="326" r:id="rId109"/>
    <p:sldId id="327" r:id="rId110"/>
    <p:sldId id="328" r:id="rId111"/>
    <p:sldId id="329" r:id="rId112"/>
    <p:sldId id="330" r:id="rId113"/>
    <p:sldId id="331" r:id="rId114"/>
    <p:sldId id="332" r:id="rId115"/>
    <p:sldId id="333" r:id="rId116"/>
    <p:sldId id="334" r:id="rId117"/>
    <p:sldId id="335" r:id="rId118"/>
    <p:sldId id="336" r:id="rId119"/>
    <p:sldId id="337" r:id="rId120"/>
    <p:sldId id="338" r:id="rId12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ntic" charset="1" panose="00000000000000000000"/>
      <p:regular r:id="rId10"/>
    </p:embeddedFont>
    <p:embeddedFont>
      <p:font typeface="Antic Bold" charset="1" panose="00000000000000000000"/>
      <p:regular r:id="rId11"/>
    </p:embeddedFont>
    <p:embeddedFont>
      <p:font typeface="Antic Italics" charset="1" panose="00000000000000000000"/>
      <p:regular r:id="rId12"/>
    </p:embeddedFont>
    <p:embeddedFont>
      <p:font typeface="Antic Bold Italics" charset="1" panose="00000000000000000000"/>
      <p:regular r:id="rId13"/>
    </p:embeddedFont>
    <p:embeddedFont>
      <p:font typeface="Garet" charset="1" panose="00000000000000000000"/>
      <p:regular r:id="rId14"/>
    </p:embeddedFont>
    <p:embeddedFont>
      <p:font typeface="Garet Bold" charset="1" panose="00000000000000000000"/>
      <p:regular r:id="rId15"/>
    </p:embeddedFont>
    <p:embeddedFont>
      <p:font typeface="Garet Italics" charset="1" panose="00000000000000000000"/>
      <p:regular r:id="rId16"/>
    </p:embeddedFont>
    <p:embeddedFont>
      <p:font typeface="Garet Bold Italics" charset="1" panose="00000000000000000000"/>
      <p:regular r:id="rId17"/>
    </p:embeddedFont>
    <p:embeddedFont>
      <p:font typeface="Garet Light" charset="1" panose="00000000000000000000"/>
      <p:regular r:id="rId18"/>
    </p:embeddedFont>
    <p:embeddedFont>
      <p:font typeface="Garet Ultra-Bold" charset="1" panose="00000000000000000000"/>
      <p:regular r:id="rId19"/>
    </p:embeddedFont>
    <p:embeddedFont>
      <p:font typeface="Garet Ultra-Bold Italics" charset="1" panose="00000000000000000000"/>
      <p:regular r:id="rId20"/>
    </p:embeddedFont>
    <p:embeddedFont>
      <p:font typeface="Garet Heavy" charset="1" panose="00000000000000000000"/>
      <p:regular r:id="rId21"/>
    </p:embeddedFont>
    <p:embeddedFont>
      <p:font typeface="Garet Heavy Italics" charset="1" panose="00000000000000000000"/>
      <p:regular r:id="rId22"/>
    </p:embeddedFont>
    <p:embeddedFont>
      <p:font typeface="Barlow SemiCondensed" charset="1" panose="00000506000000000000"/>
      <p:regular r:id="rId23"/>
    </p:embeddedFont>
    <p:embeddedFont>
      <p:font typeface="Barlow SemiCondensed Bold" charset="1" panose="00000806000000000000"/>
      <p:regular r:id="rId24"/>
    </p:embeddedFont>
    <p:embeddedFont>
      <p:font typeface="Barlow SemiCondensed Italics" charset="1" panose="00000506000000000000"/>
      <p:regular r:id="rId25"/>
    </p:embeddedFont>
    <p:embeddedFont>
      <p:font typeface="Barlow SemiCondensed Bold Italics" charset="1" panose="00000806000000000000"/>
      <p:regular r:id="rId26"/>
    </p:embeddedFont>
    <p:embeddedFont>
      <p:font typeface="Barlow SemiCondensed Thin" charset="1" panose="00000306000000000000"/>
      <p:regular r:id="rId27"/>
    </p:embeddedFont>
    <p:embeddedFont>
      <p:font typeface="Barlow SemiCondensed Thin Italics" charset="1" panose="00000306000000000000"/>
      <p:regular r:id="rId28"/>
    </p:embeddedFont>
    <p:embeddedFont>
      <p:font typeface="Barlow SemiCondensed Medium" charset="1" panose="00000606000000000000"/>
      <p:regular r:id="rId29"/>
    </p:embeddedFont>
    <p:embeddedFont>
      <p:font typeface="Barlow SemiCondensed Medium Italics" charset="1" panose="00000606000000000000"/>
      <p:regular r:id="rId30"/>
    </p:embeddedFont>
    <p:embeddedFont>
      <p:font typeface="Barlow SemiCondensed Semi-Bold" charset="1" panose="00000706000000000000"/>
      <p:regular r:id="rId31"/>
    </p:embeddedFont>
    <p:embeddedFont>
      <p:font typeface="Barlow SemiCondensed Semi-Bold Italics" charset="1" panose="00000706000000000000"/>
      <p:regular r:id="rId32"/>
    </p:embeddedFont>
    <p:embeddedFont>
      <p:font typeface="Barlow SemiCondensed Heavy" charset="1" panose="00000A06000000000000"/>
      <p:regular r:id="rId33"/>
    </p:embeddedFont>
    <p:embeddedFont>
      <p:font typeface="Barlow SemiCondensed Heavy Italics" charset="1" panose="00000A06000000000000"/>
      <p:regular r:id="rId34"/>
    </p:embeddedFont>
    <p:embeddedFont>
      <p:font typeface="Barlow Light" charset="1" panose="00000400000000000000"/>
      <p:regular r:id="rId35"/>
    </p:embeddedFont>
    <p:embeddedFont>
      <p:font typeface="Barlow Light Bold" charset="1" panose="00000500000000000000"/>
      <p:regular r:id="rId36"/>
    </p:embeddedFont>
    <p:embeddedFont>
      <p:font typeface="Barlow Light Italics" charset="1" panose="00000400000000000000"/>
      <p:regular r:id="rId37"/>
    </p:embeddedFont>
    <p:embeddedFont>
      <p:font typeface="Barlow Light Bold Italics" charset="1" panose="000005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62.xml" Type="http://schemas.openxmlformats.org/officeDocument/2006/relationships/slide"/><Relationship Id="rId101" Target="slides/slide63.xml" Type="http://schemas.openxmlformats.org/officeDocument/2006/relationships/slide"/><Relationship Id="rId102" Target="slides/slide64.xml" Type="http://schemas.openxmlformats.org/officeDocument/2006/relationships/slide"/><Relationship Id="rId103" Target="slides/slide65.xml" Type="http://schemas.openxmlformats.org/officeDocument/2006/relationships/slide"/><Relationship Id="rId104" Target="slides/slide66.xml" Type="http://schemas.openxmlformats.org/officeDocument/2006/relationships/slide"/><Relationship Id="rId105" Target="slides/slide67.xml" Type="http://schemas.openxmlformats.org/officeDocument/2006/relationships/slide"/><Relationship Id="rId106" Target="slides/slide68.xml" Type="http://schemas.openxmlformats.org/officeDocument/2006/relationships/slide"/><Relationship Id="rId107" Target="slides/slide69.xml" Type="http://schemas.openxmlformats.org/officeDocument/2006/relationships/slide"/><Relationship Id="rId108" Target="slides/slide70.xml" Type="http://schemas.openxmlformats.org/officeDocument/2006/relationships/slide"/><Relationship Id="rId109" Target="slides/slide71.xml" Type="http://schemas.openxmlformats.org/officeDocument/2006/relationships/slide"/><Relationship Id="rId11" Target="fonts/font11.fntdata" Type="http://schemas.openxmlformats.org/officeDocument/2006/relationships/font"/><Relationship Id="rId110" Target="slides/slide72.xml" Type="http://schemas.openxmlformats.org/officeDocument/2006/relationships/slide"/><Relationship Id="rId111" Target="slides/slide73.xml" Type="http://schemas.openxmlformats.org/officeDocument/2006/relationships/slide"/><Relationship Id="rId112" Target="slides/slide74.xml" Type="http://schemas.openxmlformats.org/officeDocument/2006/relationships/slide"/><Relationship Id="rId113" Target="slides/slide75.xml" Type="http://schemas.openxmlformats.org/officeDocument/2006/relationships/slide"/><Relationship Id="rId114" Target="slides/slide76.xml" Type="http://schemas.openxmlformats.org/officeDocument/2006/relationships/slide"/><Relationship Id="rId115" Target="slides/slide77.xml" Type="http://schemas.openxmlformats.org/officeDocument/2006/relationships/slide"/><Relationship Id="rId116" Target="slides/slide78.xml" Type="http://schemas.openxmlformats.org/officeDocument/2006/relationships/slide"/><Relationship Id="rId117" Target="slides/slide79.xml" Type="http://schemas.openxmlformats.org/officeDocument/2006/relationships/slide"/><Relationship Id="rId118" Target="slides/slide80.xml" Type="http://schemas.openxmlformats.org/officeDocument/2006/relationships/slide"/><Relationship Id="rId119" Target="slides/slide81.xml" Type="http://schemas.openxmlformats.org/officeDocument/2006/relationships/slide"/><Relationship Id="rId12" Target="fonts/font12.fntdata" Type="http://schemas.openxmlformats.org/officeDocument/2006/relationships/font"/><Relationship Id="rId120" Target="slides/slide82.xml" Type="http://schemas.openxmlformats.org/officeDocument/2006/relationships/slide"/><Relationship Id="rId121" Target="slides/slide83.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slides/slide1.xml" Type="http://schemas.openxmlformats.org/officeDocument/2006/relationships/slide"/><Relationship Id="rId4" Target="theme/theme1.xml" Type="http://schemas.openxmlformats.org/officeDocument/2006/relationships/theme"/><Relationship Id="rId40" Target="slides/slide2.xml" Type="http://schemas.openxmlformats.org/officeDocument/2006/relationships/slide"/><Relationship Id="rId41" Target="slides/slide3.xml" Type="http://schemas.openxmlformats.org/officeDocument/2006/relationships/slide"/><Relationship Id="rId42" Target="slides/slide4.xml" Type="http://schemas.openxmlformats.org/officeDocument/2006/relationships/slide"/><Relationship Id="rId43" Target="slides/slide5.xml" Type="http://schemas.openxmlformats.org/officeDocument/2006/relationships/slide"/><Relationship Id="rId44" Target="slides/slide6.xml" Type="http://schemas.openxmlformats.org/officeDocument/2006/relationships/slide"/><Relationship Id="rId45" Target="slides/slide7.xml" Type="http://schemas.openxmlformats.org/officeDocument/2006/relationships/slide"/><Relationship Id="rId46" Target="slides/slide8.xml" Type="http://schemas.openxmlformats.org/officeDocument/2006/relationships/slide"/><Relationship Id="rId47" Target="slides/slide9.xml" Type="http://schemas.openxmlformats.org/officeDocument/2006/relationships/slide"/><Relationship Id="rId48" Target="slides/slide10.xml" Type="http://schemas.openxmlformats.org/officeDocument/2006/relationships/slide"/><Relationship Id="rId49" Target="slides/slide11.xml" Type="http://schemas.openxmlformats.org/officeDocument/2006/relationships/slide"/><Relationship Id="rId5" Target="tableStyles.xml" Type="http://schemas.openxmlformats.org/officeDocument/2006/relationships/tableStyles"/><Relationship Id="rId50" Target="slides/slide12.xml" Type="http://schemas.openxmlformats.org/officeDocument/2006/relationships/slide"/><Relationship Id="rId51" Target="slides/slide13.xml" Type="http://schemas.openxmlformats.org/officeDocument/2006/relationships/slide"/><Relationship Id="rId52" Target="slides/slide14.xml" Type="http://schemas.openxmlformats.org/officeDocument/2006/relationships/slide"/><Relationship Id="rId53" Target="slides/slide15.xml" Type="http://schemas.openxmlformats.org/officeDocument/2006/relationships/slide"/><Relationship Id="rId54" Target="slides/slide16.xml" Type="http://schemas.openxmlformats.org/officeDocument/2006/relationships/slide"/><Relationship Id="rId55" Target="slides/slide17.xml" Type="http://schemas.openxmlformats.org/officeDocument/2006/relationships/slide"/><Relationship Id="rId56" Target="slides/slide18.xml" Type="http://schemas.openxmlformats.org/officeDocument/2006/relationships/slide"/><Relationship Id="rId57" Target="slides/slide19.xml" Type="http://schemas.openxmlformats.org/officeDocument/2006/relationships/slide"/><Relationship Id="rId58" Target="slides/slide20.xml" Type="http://schemas.openxmlformats.org/officeDocument/2006/relationships/slide"/><Relationship Id="rId59" Target="slides/slide21.xml" Type="http://schemas.openxmlformats.org/officeDocument/2006/relationships/slide"/><Relationship Id="rId6" Target="fonts/font6.fntdata" Type="http://schemas.openxmlformats.org/officeDocument/2006/relationships/font"/><Relationship Id="rId60" Target="slides/slide22.xml" Type="http://schemas.openxmlformats.org/officeDocument/2006/relationships/slide"/><Relationship Id="rId61" Target="slides/slide23.xml" Type="http://schemas.openxmlformats.org/officeDocument/2006/relationships/slide"/><Relationship Id="rId62" Target="slides/slide24.xml" Type="http://schemas.openxmlformats.org/officeDocument/2006/relationships/slide"/><Relationship Id="rId63" Target="slides/slide25.xml" Type="http://schemas.openxmlformats.org/officeDocument/2006/relationships/slide"/><Relationship Id="rId64" Target="slides/slide26.xml" Type="http://schemas.openxmlformats.org/officeDocument/2006/relationships/slide"/><Relationship Id="rId65" Target="slides/slide27.xml" Type="http://schemas.openxmlformats.org/officeDocument/2006/relationships/slide"/><Relationship Id="rId66" Target="slides/slide28.xml" Type="http://schemas.openxmlformats.org/officeDocument/2006/relationships/slide"/><Relationship Id="rId67" Target="slides/slide29.xml" Type="http://schemas.openxmlformats.org/officeDocument/2006/relationships/slide"/><Relationship Id="rId68" Target="slides/slide30.xml" Type="http://schemas.openxmlformats.org/officeDocument/2006/relationships/slide"/><Relationship Id="rId69" Target="slides/slide31.xml" Type="http://schemas.openxmlformats.org/officeDocument/2006/relationships/slide"/><Relationship Id="rId7" Target="fonts/font7.fntdata" Type="http://schemas.openxmlformats.org/officeDocument/2006/relationships/font"/><Relationship Id="rId70" Target="slides/slide32.xml" Type="http://schemas.openxmlformats.org/officeDocument/2006/relationships/slide"/><Relationship Id="rId71" Target="slides/slide33.xml" Type="http://schemas.openxmlformats.org/officeDocument/2006/relationships/slide"/><Relationship Id="rId72" Target="slides/slide34.xml" Type="http://schemas.openxmlformats.org/officeDocument/2006/relationships/slide"/><Relationship Id="rId73" Target="slides/slide35.xml" Type="http://schemas.openxmlformats.org/officeDocument/2006/relationships/slide"/><Relationship Id="rId74" Target="slides/slide36.xml" Type="http://schemas.openxmlformats.org/officeDocument/2006/relationships/slide"/><Relationship Id="rId75" Target="slides/slide37.xml" Type="http://schemas.openxmlformats.org/officeDocument/2006/relationships/slide"/><Relationship Id="rId76" Target="slides/slide38.xml" Type="http://schemas.openxmlformats.org/officeDocument/2006/relationships/slide"/><Relationship Id="rId77" Target="slides/slide39.xml" Type="http://schemas.openxmlformats.org/officeDocument/2006/relationships/slide"/><Relationship Id="rId78" Target="slides/slide40.xml" Type="http://schemas.openxmlformats.org/officeDocument/2006/relationships/slide"/><Relationship Id="rId79" Target="slides/slide41.xml" Type="http://schemas.openxmlformats.org/officeDocument/2006/relationships/slide"/><Relationship Id="rId8" Target="fonts/font8.fntdata" Type="http://schemas.openxmlformats.org/officeDocument/2006/relationships/font"/><Relationship Id="rId80" Target="slides/slide42.xml" Type="http://schemas.openxmlformats.org/officeDocument/2006/relationships/slide"/><Relationship Id="rId81" Target="slides/slide43.xml" Type="http://schemas.openxmlformats.org/officeDocument/2006/relationships/slide"/><Relationship Id="rId82" Target="slides/slide44.xml" Type="http://schemas.openxmlformats.org/officeDocument/2006/relationships/slide"/><Relationship Id="rId83" Target="slides/slide45.xml" Type="http://schemas.openxmlformats.org/officeDocument/2006/relationships/slide"/><Relationship Id="rId84" Target="slides/slide46.xml" Type="http://schemas.openxmlformats.org/officeDocument/2006/relationships/slide"/><Relationship Id="rId85" Target="slides/slide47.xml" Type="http://schemas.openxmlformats.org/officeDocument/2006/relationships/slide"/><Relationship Id="rId86" Target="slides/slide48.xml" Type="http://schemas.openxmlformats.org/officeDocument/2006/relationships/slide"/><Relationship Id="rId87" Target="slides/slide49.xml" Type="http://schemas.openxmlformats.org/officeDocument/2006/relationships/slide"/><Relationship Id="rId88" Target="slides/slide50.xml" Type="http://schemas.openxmlformats.org/officeDocument/2006/relationships/slide"/><Relationship Id="rId89" Target="slides/slide51.xml" Type="http://schemas.openxmlformats.org/officeDocument/2006/relationships/slide"/><Relationship Id="rId9" Target="fonts/font9.fntdata" Type="http://schemas.openxmlformats.org/officeDocument/2006/relationships/font"/><Relationship Id="rId90" Target="slides/slide52.xml" Type="http://schemas.openxmlformats.org/officeDocument/2006/relationships/slide"/><Relationship Id="rId91" Target="slides/slide53.xml" Type="http://schemas.openxmlformats.org/officeDocument/2006/relationships/slide"/><Relationship Id="rId92" Target="slides/slide54.xml" Type="http://schemas.openxmlformats.org/officeDocument/2006/relationships/slide"/><Relationship Id="rId93" Target="slides/slide55.xml" Type="http://schemas.openxmlformats.org/officeDocument/2006/relationships/slide"/><Relationship Id="rId94" Target="slides/slide56.xml" Type="http://schemas.openxmlformats.org/officeDocument/2006/relationships/slide"/><Relationship Id="rId95" Target="slides/slide57.xml" Type="http://schemas.openxmlformats.org/officeDocument/2006/relationships/slide"/><Relationship Id="rId96" Target="slides/slide58.xml" Type="http://schemas.openxmlformats.org/officeDocument/2006/relationships/slide"/><Relationship Id="rId97" Target="slides/slide59.xml" Type="http://schemas.openxmlformats.org/officeDocument/2006/relationships/slide"/><Relationship Id="rId98" Target="slides/slide60.xml" Type="http://schemas.openxmlformats.org/officeDocument/2006/relationships/slide"/><Relationship Id="rId99" Target="slides/slide61.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5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59.png" Type="http://schemas.openxmlformats.org/officeDocument/2006/relationships/image"/><Relationship Id="rId5" Target="../media/image60.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65.png" Type="http://schemas.openxmlformats.org/officeDocument/2006/relationships/image"/><Relationship Id="rId5" Target="../media/image6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67.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8.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9.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7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71.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72.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png" Type="http://schemas.openxmlformats.org/officeDocument/2006/relationships/image"/><Relationship Id="rId4" Target="../media/image77.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 Id="rId3" Target="../media/image86.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 Id="rId3" Target="../media/image88.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 Id="rId3" Target="../media/image90.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 Id="rId3" Target="../media/image92.png" Type="http://schemas.openxmlformats.org/officeDocument/2006/relationships/image"/><Relationship Id="rId4" Target="../media/image93.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 Id="rId3" Target="../media/image95.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 Id="rId3" Target="../media/image97.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8.png" Type="http://schemas.openxmlformats.org/officeDocument/2006/relationships/image"/><Relationship Id="rId3" Target="../media/image9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0.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1.png" Type="http://schemas.openxmlformats.org/officeDocument/2006/relationships/image"/><Relationship Id="rId3" Target="../media/image102.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3.png" Type="http://schemas.openxmlformats.org/officeDocument/2006/relationships/image"/><Relationship Id="rId3" Target="../media/image104.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5.png" Type="http://schemas.openxmlformats.org/officeDocument/2006/relationships/image"/><Relationship Id="rId3" Target="../media/image106.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108.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9.png" Type="http://schemas.openxmlformats.org/officeDocument/2006/relationships/image"/><Relationship Id="rId3" Target="../media/image1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1.pn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2.png" Type="http://schemas.openxmlformats.org/officeDocument/2006/relationships/image"/><Relationship Id="rId3" Target="../media/image113.svg" Type="http://schemas.openxmlformats.org/officeDocument/2006/relationships/image"/><Relationship Id="rId4" Target="../media/image114.png" Type="http://schemas.openxmlformats.org/officeDocument/2006/relationships/image"/><Relationship Id="rId5" Target="../media/image11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8F7F6A"/>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A69580"/>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A69580"/>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A69580"/>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sp>
        <p:nvSpPr>
          <p:cNvPr name="TextBox 11" id="11"/>
          <p:cNvSpPr txBox="true"/>
          <p:nvPr/>
        </p:nvSpPr>
        <p:spPr>
          <a:xfrm rot="0">
            <a:off x="2142067" y="1194147"/>
            <a:ext cx="7015869" cy="688975"/>
          </a:xfrm>
          <a:prstGeom prst="rect">
            <a:avLst/>
          </a:prstGeom>
        </p:spPr>
        <p:txBody>
          <a:bodyPr anchor="t" rtlCol="false" tIns="0" lIns="0" bIns="0" rIns="0">
            <a:spAutoFit/>
          </a:bodyPr>
          <a:lstStyle/>
          <a:p>
            <a:pPr>
              <a:lnSpc>
                <a:spcPts val="5600"/>
              </a:lnSpc>
            </a:pPr>
            <a:r>
              <a:rPr lang="en-US" sz="4000" spc="640">
                <a:solidFill>
                  <a:srgbClr val="FFFFFF"/>
                </a:solidFill>
                <a:latin typeface="Antic Italics"/>
              </a:rPr>
              <a:t>DATA MINING</a:t>
            </a:r>
          </a:p>
        </p:txBody>
      </p:sp>
      <p:sp>
        <p:nvSpPr>
          <p:cNvPr name="AutoShape 12" id="12"/>
          <p:cNvSpPr/>
          <p:nvPr/>
        </p:nvSpPr>
        <p:spPr>
          <a:xfrm rot="0">
            <a:off x="8455772" y="1452910"/>
            <a:ext cx="3273379" cy="0"/>
          </a:xfrm>
          <a:prstGeom prst="line">
            <a:avLst/>
          </a:prstGeom>
          <a:ln cap="flat" w="28575">
            <a:solidFill>
              <a:srgbClr val="D5C5AC"/>
            </a:solidFill>
            <a:prstDash val="solid"/>
            <a:headEnd type="none" len="sm" w="sm"/>
            <a:tailEnd type="oval" len="lg" w="lg"/>
          </a:ln>
        </p:spPr>
      </p:sp>
      <p:sp>
        <p:nvSpPr>
          <p:cNvPr name="AutoShape 13" id="13"/>
          <p:cNvSpPr/>
          <p:nvPr/>
        </p:nvSpPr>
        <p:spPr>
          <a:xfrm rot="0">
            <a:off x="8331947" y="1681510"/>
            <a:ext cx="2579674" cy="0"/>
          </a:xfrm>
          <a:prstGeom prst="line">
            <a:avLst/>
          </a:prstGeom>
          <a:ln cap="flat" w="28575">
            <a:solidFill>
              <a:srgbClr val="D5C5AC"/>
            </a:solidFill>
            <a:prstDash val="solid"/>
            <a:headEnd type="none" len="sm" w="sm"/>
            <a:tailEnd type="oval" len="lg" w="lg"/>
          </a:ln>
        </p:spPr>
      </p:sp>
      <p:sp>
        <p:nvSpPr>
          <p:cNvPr name="TextBox 14" id="14"/>
          <p:cNvSpPr txBox="true"/>
          <p:nvPr/>
        </p:nvSpPr>
        <p:spPr>
          <a:xfrm rot="0">
            <a:off x="9157935" y="7579258"/>
            <a:ext cx="7536182" cy="472515"/>
          </a:xfrm>
          <a:prstGeom prst="rect">
            <a:avLst/>
          </a:prstGeom>
        </p:spPr>
        <p:txBody>
          <a:bodyPr anchor="t" rtlCol="false" tIns="0" lIns="0" bIns="0" rIns="0">
            <a:spAutoFit/>
          </a:bodyPr>
          <a:lstStyle/>
          <a:p>
            <a:pPr>
              <a:lnSpc>
                <a:spcPts val="3880"/>
              </a:lnSpc>
            </a:pPr>
            <a:r>
              <a:rPr lang="en-US" sz="2772">
                <a:solidFill>
                  <a:srgbClr val="FFFFFF"/>
                </a:solidFill>
                <a:latin typeface="Antic Italics"/>
              </a:rPr>
              <a:t>Program Studi Sistem Informasi</a:t>
            </a:r>
          </a:p>
        </p:txBody>
      </p:sp>
      <p:sp>
        <p:nvSpPr>
          <p:cNvPr name="AutoShape 15" id="15"/>
          <p:cNvSpPr/>
          <p:nvPr/>
        </p:nvSpPr>
        <p:spPr>
          <a:xfrm flipV="true">
            <a:off x="8440499" y="6896625"/>
            <a:ext cx="671501" cy="2019341"/>
          </a:xfrm>
          <a:prstGeom prst="line">
            <a:avLst/>
          </a:prstGeom>
          <a:ln cap="flat" w="28575">
            <a:solidFill>
              <a:srgbClr val="D5C5AC"/>
            </a:solidFill>
            <a:prstDash val="solid"/>
            <a:headEnd type="oval" len="lg" w="lg"/>
            <a:tailEnd type="oval" len="lg" w="lg"/>
          </a:ln>
        </p:spPr>
      </p:sp>
      <p:sp>
        <p:nvSpPr>
          <p:cNvPr name="Freeform 16" id="16"/>
          <p:cNvSpPr/>
          <p:nvPr/>
        </p:nvSpPr>
        <p:spPr>
          <a:xfrm flipH="false" flipV="true" rot="8100000">
            <a:off x="-115970" y="449132"/>
            <a:ext cx="2289340" cy="1148832"/>
          </a:xfrm>
          <a:custGeom>
            <a:avLst/>
            <a:gdLst/>
            <a:ahLst/>
            <a:cxnLst/>
            <a:rect r="r" b="b" t="t" l="l"/>
            <a:pathLst>
              <a:path h="1148832" w="2289340">
                <a:moveTo>
                  <a:pt x="0" y="1148833"/>
                </a:moveTo>
                <a:lnTo>
                  <a:pt x="2289340" y="1148833"/>
                </a:lnTo>
                <a:lnTo>
                  <a:pt x="2289340" y="0"/>
                </a:lnTo>
                <a:lnTo>
                  <a:pt x="0" y="0"/>
                </a:lnTo>
                <a:lnTo>
                  <a:pt x="0" y="114883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2132542" y="3817846"/>
            <a:ext cx="14350280" cy="1733553"/>
          </a:xfrm>
          <a:prstGeom prst="rect">
            <a:avLst/>
          </a:prstGeom>
        </p:spPr>
        <p:txBody>
          <a:bodyPr anchor="t" rtlCol="false" tIns="0" lIns="0" bIns="0" rIns="0">
            <a:spAutoFit/>
          </a:bodyPr>
          <a:lstStyle/>
          <a:p>
            <a:pPr algn="ctr">
              <a:lnSpc>
                <a:spcPts val="13200"/>
              </a:lnSpc>
            </a:pPr>
            <a:r>
              <a:rPr lang="en-US" sz="12000" spc="600">
                <a:solidFill>
                  <a:srgbClr val="F1ECE5"/>
                </a:solidFill>
                <a:latin typeface="Barlow SemiCondensed Bold Italics"/>
              </a:rPr>
              <a:t>FINAL PROJECT</a:t>
            </a:r>
          </a:p>
        </p:txBody>
      </p:sp>
      <p:sp>
        <p:nvSpPr>
          <p:cNvPr name="Freeform 18" id="18"/>
          <p:cNvSpPr/>
          <p:nvPr/>
        </p:nvSpPr>
        <p:spPr>
          <a:xfrm flipH="false" flipV="false" rot="-2700000">
            <a:off x="-307910" y="4214789"/>
            <a:ext cx="2673220" cy="2673220"/>
          </a:xfrm>
          <a:custGeom>
            <a:avLst/>
            <a:gdLst/>
            <a:ahLst/>
            <a:cxnLst/>
            <a:rect r="r" b="b" t="t" l="l"/>
            <a:pathLst>
              <a:path h="2673220" w="2673220">
                <a:moveTo>
                  <a:pt x="0" y="0"/>
                </a:moveTo>
                <a:lnTo>
                  <a:pt x="2673220" y="0"/>
                </a:lnTo>
                <a:lnTo>
                  <a:pt x="2673220" y="2673220"/>
                </a:lnTo>
                <a:lnTo>
                  <a:pt x="0" y="26732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9034635" y="8154000"/>
            <a:ext cx="4606287" cy="887993"/>
          </a:xfrm>
          <a:prstGeom prst="rect">
            <a:avLst/>
          </a:prstGeom>
        </p:spPr>
        <p:txBody>
          <a:bodyPr anchor="t" rtlCol="false" tIns="0" lIns="0" bIns="0" rIns="0">
            <a:spAutoFit/>
          </a:bodyPr>
          <a:lstStyle/>
          <a:p>
            <a:pPr algn="ctr">
              <a:lnSpc>
                <a:spcPts val="3555"/>
              </a:lnSpc>
            </a:pPr>
            <a:r>
              <a:rPr lang="en-US" sz="2539" spc="177">
                <a:solidFill>
                  <a:srgbClr val="FFFFFF"/>
                </a:solidFill>
                <a:latin typeface="Antic Italics"/>
              </a:rPr>
              <a:t>UNIVERSITAS</a:t>
            </a:r>
          </a:p>
          <a:p>
            <a:pPr algn="ctr">
              <a:lnSpc>
                <a:spcPts val="3555"/>
              </a:lnSpc>
            </a:pPr>
            <a:r>
              <a:rPr lang="en-US" sz="2539" spc="177">
                <a:solidFill>
                  <a:srgbClr val="FFFFFF"/>
                </a:solidFill>
                <a:latin typeface="Antic Italics"/>
              </a:rPr>
              <a:t>MULAWARMAN</a:t>
            </a:r>
          </a:p>
        </p:txBody>
      </p:sp>
      <p:sp>
        <p:nvSpPr>
          <p:cNvPr name="TextBox 20" id="20"/>
          <p:cNvSpPr txBox="true"/>
          <p:nvPr/>
        </p:nvSpPr>
        <p:spPr>
          <a:xfrm rot="0">
            <a:off x="1157311" y="7498147"/>
            <a:ext cx="5956758" cy="1349806"/>
          </a:xfrm>
          <a:prstGeom prst="rect">
            <a:avLst/>
          </a:prstGeom>
        </p:spPr>
        <p:txBody>
          <a:bodyPr anchor="t" rtlCol="false" tIns="0" lIns="0" bIns="0" rIns="0">
            <a:spAutoFit/>
          </a:bodyPr>
          <a:lstStyle/>
          <a:p>
            <a:pPr algn="ctr">
              <a:lnSpc>
                <a:spcPts val="5401"/>
              </a:lnSpc>
            </a:pPr>
            <a:r>
              <a:rPr lang="en-US" sz="3858">
                <a:solidFill>
                  <a:srgbClr val="FFFFFF"/>
                </a:solidFill>
                <a:latin typeface="Garet Italics"/>
              </a:rPr>
              <a:t>Kelompok 5 </a:t>
            </a:r>
          </a:p>
          <a:p>
            <a:pPr algn="ctr">
              <a:lnSpc>
                <a:spcPts val="5401"/>
              </a:lnSpc>
            </a:pPr>
            <a:r>
              <a:rPr lang="en-US" sz="3858">
                <a:solidFill>
                  <a:srgbClr val="FFFFFF"/>
                </a:solidFill>
                <a:latin typeface="Garet Italics"/>
              </a:rPr>
              <a:t>B2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8F7F6A"/>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A69580"/>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A69580"/>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A69580"/>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02516" y="2517845"/>
            <a:ext cx="19093032" cy="6114037"/>
            <a:chOff x="0" y="0"/>
            <a:chExt cx="5028618" cy="1610281"/>
          </a:xfrm>
        </p:grpSpPr>
        <p:sp>
          <p:nvSpPr>
            <p:cNvPr name="Freeform 15" id="15"/>
            <p:cNvSpPr/>
            <p:nvPr/>
          </p:nvSpPr>
          <p:spPr>
            <a:xfrm flipH="false" flipV="false" rot="0">
              <a:off x="0" y="0"/>
              <a:ext cx="5028617" cy="1610281"/>
            </a:xfrm>
            <a:custGeom>
              <a:avLst/>
              <a:gdLst/>
              <a:ahLst/>
              <a:cxnLst/>
              <a:rect r="r" b="b" t="t" l="l"/>
              <a:pathLst>
                <a:path h="1610281" w="5028617">
                  <a:moveTo>
                    <a:pt x="0" y="0"/>
                  </a:moveTo>
                  <a:lnTo>
                    <a:pt x="5028617" y="0"/>
                  </a:lnTo>
                  <a:lnTo>
                    <a:pt x="5028617" y="1610281"/>
                  </a:lnTo>
                  <a:lnTo>
                    <a:pt x="0" y="1610281"/>
                  </a:lnTo>
                  <a:close/>
                </a:path>
              </a:pathLst>
            </a:custGeom>
            <a:solidFill>
              <a:srgbClr val="A69580">
                <a:alpha val="88627"/>
              </a:srgbClr>
            </a:solidFill>
          </p:spPr>
        </p:sp>
        <p:sp>
          <p:nvSpPr>
            <p:cNvPr name="TextBox 16" id="16"/>
            <p:cNvSpPr txBox="true"/>
            <p:nvPr/>
          </p:nvSpPr>
          <p:spPr>
            <a:xfrm>
              <a:off x="0" y="-47625"/>
              <a:ext cx="5028618" cy="1657906"/>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7390453" y="3057630"/>
            <a:ext cx="1343870" cy="4171739"/>
          </a:xfrm>
          <a:prstGeom prst="line">
            <a:avLst/>
          </a:prstGeom>
          <a:ln cap="flat" w="38100">
            <a:solidFill>
              <a:srgbClr val="CDBEAA"/>
            </a:solidFill>
            <a:prstDash val="solid"/>
            <a:headEnd type="none" len="sm" w="sm"/>
            <a:tailEnd type="none" len="sm" w="sm"/>
          </a:ln>
        </p:spPr>
      </p:sp>
      <p:sp>
        <p:nvSpPr>
          <p:cNvPr name="Freeform 18" id="18"/>
          <p:cNvSpPr/>
          <p:nvPr/>
        </p:nvSpPr>
        <p:spPr>
          <a:xfrm flipH="false" flipV="false" rot="0">
            <a:off x="14769777" y="3958471"/>
            <a:ext cx="1535129" cy="770356"/>
          </a:xfrm>
          <a:custGeom>
            <a:avLst/>
            <a:gdLst/>
            <a:ahLst/>
            <a:cxnLst/>
            <a:rect r="r" b="b" t="t" l="l"/>
            <a:pathLst>
              <a:path h="770356" w="1535129">
                <a:moveTo>
                  <a:pt x="0" y="0"/>
                </a:moveTo>
                <a:lnTo>
                  <a:pt x="1535129" y="0"/>
                </a:lnTo>
                <a:lnTo>
                  <a:pt x="1535129" y="770355"/>
                </a:lnTo>
                <a:lnTo>
                  <a:pt x="0" y="770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true" flipV="true" rot="0">
            <a:off x="1282044" y="8631882"/>
            <a:ext cx="1535129" cy="770356"/>
          </a:xfrm>
          <a:custGeom>
            <a:avLst/>
            <a:gdLst/>
            <a:ahLst/>
            <a:cxnLst/>
            <a:rect r="r" b="b" t="t" l="l"/>
            <a:pathLst>
              <a:path h="770356" w="1535129">
                <a:moveTo>
                  <a:pt x="1535129" y="770356"/>
                </a:moveTo>
                <a:lnTo>
                  <a:pt x="0" y="770356"/>
                </a:lnTo>
                <a:lnTo>
                  <a:pt x="0" y="0"/>
                </a:lnTo>
                <a:lnTo>
                  <a:pt x="1535129" y="0"/>
                </a:lnTo>
                <a:lnTo>
                  <a:pt x="1535129" y="7703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p:nvPr/>
        </p:nvGrpSpPr>
        <p:grpSpPr>
          <a:xfrm rot="0">
            <a:off x="-578688" y="313764"/>
            <a:ext cx="5256593" cy="793952"/>
            <a:chOff x="0" y="0"/>
            <a:chExt cx="4036038" cy="609600"/>
          </a:xfrm>
        </p:grpSpPr>
        <p:sp>
          <p:nvSpPr>
            <p:cNvPr name="Freeform 21" id="21"/>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2" id="22"/>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4" id="24"/>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5" id="25"/>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6" id="26"/>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7" id="27"/>
          <p:cNvSpPr/>
          <p:nvPr/>
        </p:nvSpPr>
        <p:spPr>
          <a:xfrm flipH="false" flipV="false" rot="0">
            <a:off x="274053" y="7171938"/>
            <a:ext cx="17739894" cy="908478"/>
          </a:xfrm>
          <a:custGeom>
            <a:avLst/>
            <a:gdLst/>
            <a:ahLst/>
            <a:cxnLst/>
            <a:rect r="r" b="b" t="t" l="l"/>
            <a:pathLst>
              <a:path h="908478" w="17739894">
                <a:moveTo>
                  <a:pt x="0" y="0"/>
                </a:moveTo>
                <a:lnTo>
                  <a:pt x="17739894" y="0"/>
                </a:lnTo>
                <a:lnTo>
                  <a:pt x="17739894" y="908478"/>
                </a:lnTo>
                <a:lnTo>
                  <a:pt x="0" y="908478"/>
                </a:lnTo>
                <a:lnTo>
                  <a:pt x="0" y="0"/>
                </a:lnTo>
                <a:close/>
              </a:path>
            </a:pathLst>
          </a:custGeom>
          <a:blipFill>
            <a:blip r:embed="rId4"/>
            <a:stretch>
              <a:fillRect l="0" t="-696" r="-13852" b="-696"/>
            </a:stretch>
          </a:blipFill>
        </p:spPr>
      </p:sp>
      <p:sp>
        <p:nvSpPr>
          <p:cNvPr name="TextBox 28" id="28"/>
          <p:cNvSpPr txBox="true"/>
          <p:nvPr/>
        </p:nvSpPr>
        <p:spPr>
          <a:xfrm rot="0">
            <a:off x="836556" y="3621519"/>
            <a:ext cx="6145240" cy="2390140"/>
          </a:xfrm>
          <a:prstGeom prst="rect">
            <a:avLst/>
          </a:prstGeom>
        </p:spPr>
        <p:txBody>
          <a:bodyPr anchor="t" rtlCol="false" tIns="0" lIns="0" bIns="0" rIns="0">
            <a:spAutoFit/>
          </a:bodyPr>
          <a:lstStyle/>
          <a:p>
            <a:pPr>
              <a:lnSpc>
                <a:spcPts val="4759"/>
              </a:lnSpc>
            </a:pPr>
            <a:r>
              <a:rPr lang="en-US" sz="3399">
                <a:solidFill>
                  <a:srgbClr val="FFFFFF"/>
                </a:solidFill>
                <a:latin typeface="Barlow Light"/>
              </a:rPr>
              <a:t>Data diperoleh dari laman : https://www.kaggle.com/datasets/aditya6196/retail-analysis-with-walmart-data</a:t>
            </a:r>
          </a:p>
        </p:txBody>
      </p:sp>
      <p:sp>
        <p:nvSpPr>
          <p:cNvPr name="TextBox 29" id="29"/>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695941"/>
                </a:solidFill>
                <a:latin typeface="Antic Italics"/>
              </a:rPr>
              <a:t>10</a:t>
            </a:r>
          </a:p>
        </p:txBody>
      </p:sp>
      <p:sp>
        <p:nvSpPr>
          <p:cNvPr name="TextBox 30" id="30"/>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FFFFFF"/>
                </a:solidFill>
                <a:latin typeface="Antic Italics"/>
              </a:rPr>
              <a:t>SUPERVISED</a:t>
            </a:r>
          </a:p>
        </p:txBody>
      </p:sp>
      <p:sp>
        <p:nvSpPr>
          <p:cNvPr name="TextBox 31" id="31"/>
          <p:cNvSpPr txBox="true"/>
          <p:nvPr/>
        </p:nvSpPr>
        <p:spPr>
          <a:xfrm rot="0">
            <a:off x="4732035" y="1558270"/>
            <a:ext cx="8040841" cy="979169"/>
          </a:xfrm>
          <a:prstGeom prst="rect">
            <a:avLst/>
          </a:prstGeom>
        </p:spPr>
        <p:txBody>
          <a:bodyPr anchor="t" rtlCol="false" tIns="0" lIns="0" bIns="0" rIns="0">
            <a:spAutoFit/>
          </a:bodyPr>
          <a:lstStyle/>
          <a:p>
            <a:pPr algn="ctr">
              <a:lnSpc>
                <a:spcPts val="7980"/>
              </a:lnSpc>
            </a:pPr>
            <a:r>
              <a:rPr lang="en-US" sz="5700">
                <a:solidFill>
                  <a:srgbClr val="FFFFFF"/>
                </a:solidFill>
                <a:latin typeface="Barlow SemiCondensed Bold Italics"/>
              </a:rPr>
              <a:t>COLLECT DATASET</a:t>
            </a:r>
          </a:p>
        </p:txBody>
      </p:sp>
      <p:sp>
        <p:nvSpPr>
          <p:cNvPr name="TextBox 32" id="32"/>
          <p:cNvSpPr txBox="true"/>
          <p:nvPr/>
        </p:nvSpPr>
        <p:spPr>
          <a:xfrm rot="0">
            <a:off x="9144000" y="4267448"/>
            <a:ext cx="6145240" cy="2390140"/>
          </a:xfrm>
          <a:prstGeom prst="rect">
            <a:avLst/>
          </a:prstGeom>
        </p:spPr>
        <p:txBody>
          <a:bodyPr anchor="t" rtlCol="false" tIns="0" lIns="0" bIns="0" rIns="0">
            <a:spAutoFit/>
          </a:bodyPr>
          <a:lstStyle/>
          <a:p>
            <a:pPr>
              <a:lnSpc>
                <a:spcPts val="4759"/>
              </a:lnSpc>
            </a:pPr>
            <a:r>
              <a:rPr lang="en-US" sz="3399">
                <a:solidFill>
                  <a:srgbClr val="FFFFFF"/>
                </a:solidFill>
                <a:latin typeface="Barlow Light"/>
              </a:rPr>
              <a:t>Data disimpan kedalam link github, lalu dimasukkan ke variabel df untuk dijadikan dataframe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8F7F6A"/>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A69580"/>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A69580"/>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A69580"/>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02516" y="2517845"/>
            <a:ext cx="19093032" cy="6114037"/>
            <a:chOff x="0" y="0"/>
            <a:chExt cx="5028618" cy="1610281"/>
          </a:xfrm>
        </p:grpSpPr>
        <p:sp>
          <p:nvSpPr>
            <p:cNvPr name="Freeform 15" id="15"/>
            <p:cNvSpPr/>
            <p:nvPr/>
          </p:nvSpPr>
          <p:spPr>
            <a:xfrm flipH="false" flipV="false" rot="0">
              <a:off x="0" y="0"/>
              <a:ext cx="5028617" cy="1610281"/>
            </a:xfrm>
            <a:custGeom>
              <a:avLst/>
              <a:gdLst/>
              <a:ahLst/>
              <a:cxnLst/>
              <a:rect r="r" b="b" t="t" l="l"/>
              <a:pathLst>
                <a:path h="1610281" w="5028617">
                  <a:moveTo>
                    <a:pt x="0" y="0"/>
                  </a:moveTo>
                  <a:lnTo>
                    <a:pt x="5028617" y="0"/>
                  </a:lnTo>
                  <a:lnTo>
                    <a:pt x="5028617" y="1610281"/>
                  </a:lnTo>
                  <a:lnTo>
                    <a:pt x="0" y="1610281"/>
                  </a:lnTo>
                  <a:close/>
                </a:path>
              </a:pathLst>
            </a:custGeom>
            <a:solidFill>
              <a:srgbClr val="A69580">
                <a:alpha val="88627"/>
              </a:srgbClr>
            </a:solidFill>
          </p:spPr>
        </p:sp>
        <p:sp>
          <p:nvSpPr>
            <p:cNvPr name="TextBox 16" id="16"/>
            <p:cNvSpPr txBox="true"/>
            <p:nvPr/>
          </p:nvSpPr>
          <p:spPr>
            <a:xfrm>
              <a:off x="0" y="-47625"/>
              <a:ext cx="5028618" cy="165790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true" flipV="true" rot="0">
            <a:off x="1282044" y="8631882"/>
            <a:ext cx="1535129" cy="770356"/>
          </a:xfrm>
          <a:custGeom>
            <a:avLst/>
            <a:gdLst/>
            <a:ahLst/>
            <a:cxnLst/>
            <a:rect r="r" b="b" t="t" l="l"/>
            <a:pathLst>
              <a:path h="770356" w="1535129">
                <a:moveTo>
                  <a:pt x="1535129" y="770356"/>
                </a:moveTo>
                <a:lnTo>
                  <a:pt x="0" y="770356"/>
                </a:lnTo>
                <a:lnTo>
                  <a:pt x="0" y="0"/>
                </a:lnTo>
                <a:lnTo>
                  <a:pt x="1535129" y="0"/>
                </a:lnTo>
                <a:lnTo>
                  <a:pt x="1535129" y="7703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5" id="25"/>
          <p:cNvSpPr/>
          <p:nvPr/>
        </p:nvSpPr>
        <p:spPr>
          <a:xfrm flipH="false" flipV="false" rot="0">
            <a:off x="656749" y="2148945"/>
            <a:ext cx="8150571" cy="6979644"/>
          </a:xfrm>
          <a:custGeom>
            <a:avLst/>
            <a:gdLst/>
            <a:ahLst/>
            <a:cxnLst/>
            <a:rect r="r" b="b" t="t" l="l"/>
            <a:pathLst>
              <a:path h="6979644" w="8150571">
                <a:moveTo>
                  <a:pt x="0" y="0"/>
                </a:moveTo>
                <a:lnTo>
                  <a:pt x="8150572" y="0"/>
                </a:lnTo>
                <a:lnTo>
                  <a:pt x="8150572" y="6979645"/>
                </a:lnTo>
                <a:lnTo>
                  <a:pt x="0" y="6979645"/>
                </a:lnTo>
                <a:lnTo>
                  <a:pt x="0" y="0"/>
                </a:lnTo>
                <a:close/>
              </a:path>
            </a:pathLst>
          </a:custGeom>
          <a:blipFill>
            <a:blip r:embed="rId4"/>
            <a:stretch>
              <a:fillRect l="0" t="0" r="0" b="0"/>
            </a:stretch>
          </a:blipFill>
        </p:spPr>
      </p:sp>
      <p:sp>
        <p:nvSpPr>
          <p:cNvPr name="TextBox 26" id="26"/>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695941"/>
                </a:solidFill>
                <a:latin typeface="Antic Italics"/>
              </a:rPr>
              <a:t>11</a:t>
            </a:r>
          </a:p>
        </p:txBody>
      </p:sp>
      <p:sp>
        <p:nvSpPr>
          <p:cNvPr name="TextBox 27" id="27"/>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FFFFFF"/>
                </a:solidFill>
                <a:latin typeface="Antic Italics"/>
              </a:rPr>
              <a:t>SUPERVISED</a:t>
            </a:r>
          </a:p>
        </p:txBody>
      </p:sp>
      <p:sp>
        <p:nvSpPr>
          <p:cNvPr name="TextBox 28" id="28"/>
          <p:cNvSpPr txBox="true"/>
          <p:nvPr/>
        </p:nvSpPr>
        <p:spPr>
          <a:xfrm rot="0">
            <a:off x="4732035" y="783765"/>
            <a:ext cx="8040841" cy="979169"/>
          </a:xfrm>
          <a:prstGeom prst="rect">
            <a:avLst/>
          </a:prstGeom>
        </p:spPr>
        <p:txBody>
          <a:bodyPr anchor="t" rtlCol="false" tIns="0" lIns="0" bIns="0" rIns="0">
            <a:spAutoFit/>
          </a:bodyPr>
          <a:lstStyle/>
          <a:p>
            <a:pPr algn="ctr">
              <a:lnSpc>
                <a:spcPts val="7980"/>
              </a:lnSpc>
            </a:pPr>
            <a:r>
              <a:rPr lang="en-US" sz="5700">
                <a:solidFill>
                  <a:srgbClr val="FFFFFF"/>
                </a:solidFill>
                <a:latin typeface="Barlow SemiCondensed Bold Italics"/>
              </a:rPr>
              <a:t>INFORMASI DATAFRAME</a:t>
            </a:r>
          </a:p>
        </p:txBody>
      </p:sp>
      <p:sp>
        <p:nvSpPr>
          <p:cNvPr name="TextBox 29" id="29"/>
          <p:cNvSpPr txBox="true"/>
          <p:nvPr/>
        </p:nvSpPr>
        <p:spPr>
          <a:xfrm rot="0">
            <a:off x="8872607" y="2256253"/>
            <a:ext cx="9181164" cy="7361248"/>
          </a:xfrm>
          <a:prstGeom prst="rect">
            <a:avLst/>
          </a:prstGeom>
        </p:spPr>
        <p:txBody>
          <a:bodyPr anchor="t" rtlCol="false" tIns="0" lIns="0" bIns="0" rIns="0">
            <a:spAutoFit/>
          </a:bodyPr>
          <a:lstStyle/>
          <a:p>
            <a:pPr algn="just" marL="499181" indent="-249590" lvl="1">
              <a:lnSpc>
                <a:spcPts val="3236"/>
              </a:lnSpc>
              <a:buAutoNum type="arabicPeriod" startAt="1"/>
            </a:pPr>
            <a:r>
              <a:rPr lang="en-US" sz="2312">
                <a:solidFill>
                  <a:srgbClr val="FFFFFF"/>
                </a:solidFill>
                <a:latin typeface="Barlow Light"/>
              </a:rPr>
              <a:t>Store: kolom berisi nomor toko dan memiliki tipe data integer (bilangan bulat).</a:t>
            </a:r>
          </a:p>
          <a:p>
            <a:pPr algn="just" marL="499181" indent="-249590" lvl="1">
              <a:lnSpc>
                <a:spcPts val="3236"/>
              </a:lnSpc>
              <a:buAutoNum type="arabicPeriod" startAt="1"/>
            </a:pPr>
            <a:r>
              <a:rPr lang="en-US" sz="2312">
                <a:solidFill>
                  <a:srgbClr val="FFFFFF"/>
                </a:solidFill>
                <a:latin typeface="Barlow Light"/>
              </a:rPr>
              <a:t>Date: kolom berisi tanggal dan memiliki tipe data object (dalam hal ini, string).</a:t>
            </a:r>
          </a:p>
          <a:p>
            <a:pPr algn="just" marL="499181" indent="-249590" lvl="1">
              <a:lnSpc>
                <a:spcPts val="3236"/>
              </a:lnSpc>
              <a:buAutoNum type="arabicPeriod" startAt="1"/>
            </a:pPr>
            <a:r>
              <a:rPr lang="en-US" sz="2312">
                <a:solidFill>
                  <a:srgbClr val="FFFFFF"/>
                </a:solidFill>
                <a:latin typeface="Barlow Light"/>
              </a:rPr>
              <a:t>Weekly_Sales: kolom berisi jumlah penjualan mingguan dan memiliki tipe data float (bilangan desimal).</a:t>
            </a:r>
          </a:p>
          <a:p>
            <a:pPr algn="just" marL="499181" indent="-249590" lvl="1">
              <a:lnSpc>
                <a:spcPts val="3236"/>
              </a:lnSpc>
              <a:buAutoNum type="arabicPeriod" startAt="1"/>
            </a:pPr>
            <a:r>
              <a:rPr lang="en-US" sz="2312">
                <a:solidFill>
                  <a:srgbClr val="FFFFFF"/>
                </a:solidFill>
                <a:latin typeface="Barlow Light"/>
              </a:rPr>
              <a:t>Holiday_Flag: kolom berisi informasi apakah minggu tersebut termasuk dalam periode liburan atau tidak dan memiliki tipe data integer (0 untuk minggu biasa dan 1 untuk minggu liburan).</a:t>
            </a:r>
          </a:p>
          <a:p>
            <a:pPr algn="just" marL="499181" indent="-249590" lvl="1">
              <a:lnSpc>
                <a:spcPts val="3236"/>
              </a:lnSpc>
              <a:buAutoNum type="arabicPeriod" startAt="1"/>
            </a:pPr>
            <a:r>
              <a:rPr lang="en-US" sz="2312">
                <a:solidFill>
                  <a:srgbClr val="FFFFFF"/>
                </a:solidFill>
                <a:latin typeface="Barlow Light"/>
              </a:rPr>
              <a:t>Temperature: kolom berisi suhu rata-rata selama minggu tersebut dan memiliki tipe data float.</a:t>
            </a:r>
          </a:p>
          <a:p>
            <a:pPr algn="just" marL="499181" indent="-249590" lvl="1">
              <a:lnSpc>
                <a:spcPts val="3236"/>
              </a:lnSpc>
              <a:buAutoNum type="arabicPeriod" startAt="1"/>
            </a:pPr>
            <a:r>
              <a:rPr lang="en-US" sz="2312">
                <a:solidFill>
                  <a:srgbClr val="FFFFFF"/>
                </a:solidFill>
                <a:latin typeface="Barlow Light"/>
              </a:rPr>
              <a:t>Fuel_Price: kolom berisi harga rata-rata bahan bakar selama minggu tersebut dan memiliki tipe data float.</a:t>
            </a:r>
          </a:p>
          <a:p>
            <a:pPr algn="just" marL="499181" indent="-249590" lvl="1">
              <a:lnSpc>
                <a:spcPts val="3236"/>
              </a:lnSpc>
              <a:buAutoNum type="arabicPeriod" startAt="1"/>
            </a:pPr>
            <a:r>
              <a:rPr lang="en-US" sz="2312">
                <a:solidFill>
                  <a:srgbClr val="FFFFFF"/>
                </a:solidFill>
                <a:latin typeface="Barlow Light"/>
              </a:rPr>
              <a:t>CPI: kolom berisi indeks harga konsumen selama minggu tersebut dan memiliki tipe data float.</a:t>
            </a:r>
          </a:p>
          <a:p>
            <a:pPr algn="just" marL="499181" indent="-249590" lvl="1">
              <a:lnSpc>
                <a:spcPts val="3236"/>
              </a:lnSpc>
              <a:buAutoNum type="arabicPeriod" startAt="1"/>
            </a:pPr>
            <a:r>
              <a:rPr lang="en-US" sz="2312">
                <a:solidFill>
                  <a:srgbClr val="FFFFFF"/>
                </a:solidFill>
                <a:latin typeface="Barlow Light"/>
              </a:rPr>
              <a:t>Unemployment: kolom berisi tingkat pengangguran selama minggu tersebut dan memiliki tipe data float.</a:t>
            </a:r>
          </a:p>
          <a:p>
            <a:pPr algn="just">
              <a:lnSpc>
                <a:spcPts val="3236"/>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8F7F6A"/>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A69580"/>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A69580"/>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A69580"/>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02516" y="2517845"/>
            <a:ext cx="19093032" cy="6114037"/>
            <a:chOff x="0" y="0"/>
            <a:chExt cx="5028618" cy="1610281"/>
          </a:xfrm>
        </p:grpSpPr>
        <p:sp>
          <p:nvSpPr>
            <p:cNvPr name="Freeform 15" id="15"/>
            <p:cNvSpPr/>
            <p:nvPr/>
          </p:nvSpPr>
          <p:spPr>
            <a:xfrm flipH="false" flipV="false" rot="0">
              <a:off x="0" y="0"/>
              <a:ext cx="5028617" cy="1610281"/>
            </a:xfrm>
            <a:custGeom>
              <a:avLst/>
              <a:gdLst/>
              <a:ahLst/>
              <a:cxnLst/>
              <a:rect r="r" b="b" t="t" l="l"/>
              <a:pathLst>
                <a:path h="1610281" w="5028617">
                  <a:moveTo>
                    <a:pt x="0" y="0"/>
                  </a:moveTo>
                  <a:lnTo>
                    <a:pt x="5028617" y="0"/>
                  </a:lnTo>
                  <a:lnTo>
                    <a:pt x="5028617" y="1610281"/>
                  </a:lnTo>
                  <a:lnTo>
                    <a:pt x="0" y="1610281"/>
                  </a:lnTo>
                  <a:close/>
                </a:path>
              </a:pathLst>
            </a:custGeom>
            <a:solidFill>
              <a:srgbClr val="A69580">
                <a:alpha val="88627"/>
              </a:srgbClr>
            </a:solidFill>
          </p:spPr>
        </p:sp>
        <p:sp>
          <p:nvSpPr>
            <p:cNvPr name="TextBox 16" id="16"/>
            <p:cNvSpPr txBox="true"/>
            <p:nvPr/>
          </p:nvSpPr>
          <p:spPr>
            <a:xfrm>
              <a:off x="0" y="-47625"/>
              <a:ext cx="5028618" cy="1657906"/>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762515" y="4063365"/>
            <a:ext cx="6762970" cy="2236470"/>
          </a:xfrm>
          <a:prstGeom prst="rect">
            <a:avLst/>
          </a:prstGeom>
        </p:spPr>
        <p:txBody>
          <a:bodyPr anchor="t" rtlCol="false" tIns="0" lIns="0" bIns="0" rIns="0">
            <a:spAutoFit/>
          </a:bodyPr>
          <a:lstStyle/>
          <a:p>
            <a:pPr algn="ctr">
              <a:lnSpc>
                <a:spcPts val="8640"/>
              </a:lnSpc>
            </a:pPr>
            <a:r>
              <a:rPr lang="en-US" sz="8000">
                <a:solidFill>
                  <a:srgbClr val="FFFFFF"/>
                </a:solidFill>
                <a:latin typeface="Barlow SemiCondensed Italics"/>
              </a:rPr>
              <a:t>DATA PREPARATION</a:t>
            </a:r>
          </a:p>
        </p:txBody>
      </p:sp>
      <p:sp>
        <p:nvSpPr>
          <p:cNvPr name="Freeform 18" id="18"/>
          <p:cNvSpPr/>
          <p:nvPr/>
        </p:nvSpPr>
        <p:spPr>
          <a:xfrm flipH="true" flipV="true" rot="0">
            <a:off x="1282044" y="8631882"/>
            <a:ext cx="1535129" cy="770356"/>
          </a:xfrm>
          <a:custGeom>
            <a:avLst/>
            <a:gdLst/>
            <a:ahLst/>
            <a:cxnLst/>
            <a:rect r="r" b="b" t="t" l="l"/>
            <a:pathLst>
              <a:path h="770356" w="1535129">
                <a:moveTo>
                  <a:pt x="1535129" y="770356"/>
                </a:moveTo>
                <a:lnTo>
                  <a:pt x="0" y="770356"/>
                </a:lnTo>
                <a:lnTo>
                  <a:pt x="0" y="0"/>
                </a:lnTo>
                <a:lnTo>
                  <a:pt x="1535129" y="0"/>
                </a:lnTo>
                <a:lnTo>
                  <a:pt x="1535129" y="7703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578688" y="313764"/>
            <a:ext cx="5256593" cy="793952"/>
            <a:chOff x="0" y="0"/>
            <a:chExt cx="4036038" cy="609600"/>
          </a:xfrm>
        </p:grpSpPr>
        <p:sp>
          <p:nvSpPr>
            <p:cNvPr name="Freeform 20" id="20"/>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1" id="21"/>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3" id="23"/>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4" id="24"/>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5" id="25"/>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TextBox 26" id="26"/>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695941"/>
                </a:solidFill>
                <a:latin typeface="Antic Italics"/>
              </a:rPr>
              <a:t>12</a:t>
            </a:r>
          </a:p>
        </p:txBody>
      </p:sp>
      <p:sp>
        <p:nvSpPr>
          <p:cNvPr name="TextBox 27" id="27"/>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FFFFFF"/>
                </a:solidFill>
                <a:latin typeface="Antic Italics"/>
              </a:rPr>
              <a:t>SUPERVISED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733582" y="1391777"/>
            <a:ext cx="6747927" cy="666719"/>
            <a:chOff x="0" y="0"/>
            <a:chExt cx="4435820" cy="438275"/>
          </a:xfrm>
        </p:grpSpPr>
        <p:sp>
          <p:nvSpPr>
            <p:cNvPr name="Freeform 12" id="12"/>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359949" y="774240"/>
            <a:ext cx="7568102" cy="1111249"/>
          </a:xfrm>
          <a:prstGeom prst="rect">
            <a:avLst/>
          </a:prstGeom>
        </p:spPr>
        <p:txBody>
          <a:bodyPr anchor="t" rtlCol="false" tIns="0" lIns="0" bIns="0" rIns="0">
            <a:spAutoFit/>
          </a:bodyPr>
          <a:lstStyle/>
          <a:p>
            <a:pPr algn="ctr">
              <a:lnSpc>
                <a:spcPts val="9100"/>
              </a:lnSpc>
            </a:pPr>
            <a:r>
              <a:rPr lang="en-US" sz="6500">
                <a:solidFill>
                  <a:srgbClr val="695941"/>
                </a:solidFill>
                <a:latin typeface="Barlow SemiCondensed Italics"/>
              </a:rPr>
              <a:t>CLEANING</a:t>
            </a:r>
          </a:p>
        </p:txBody>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5" id="25"/>
          <p:cNvSpPr/>
          <p:nvPr/>
        </p:nvSpPr>
        <p:spPr>
          <a:xfrm flipH="false" flipV="false" rot="0">
            <a:off x="595754" y="3172286"/>
            <a:ext cx="10879123" cy="1293209"/>
          </a:xfrm>
          <a:custGeom>
            <a:avLst/>
            <a:gdLst/>
            <a:ahLst/>
            <a:cxnLst/>
            <a:rect r="r" b="b" t="t" l="l"/>
            <a:pathLst>
              <a:path h="1293209" w="10879123">
                <a:moveTo>
                  <a:pt x="0" y="0"/>
                </a:moveTo>
                <a:lnTo>
                  <a:pt x="10879123" y="0"/>
                </a:lnTo>
                <a:lnTo>
                  <a:pt x="10879123" y="1293209"/>
                </a:lnTo>
                <a:lnTo>
                  <a:pt x="0" y="1293209"/>
                </a:lnTo>
                <a:lnTo>
                  <a:pt x="0" y="0"/>
                </a:lnTo>
                <a:close/>
              </a:path>
            </a:pathLst>
          </a:custGeom>
          <a:blipFill>
            <a:blip r:embed="rId2"/>
            <a:stretch>
              <a:fillRect l="0" t="0" r="0" b="0"/>
            </a:stretch>
          </a:blipFill>
        </p:spPr>
      </p:sp>
      <p:sp>
        <p:nvSpPr>
          <p:cNvPr name="Freeform 26" id="26"/>
          <p:cNvSpPr/>
          <p:nvPr/>
        </p:nvSpPr>
        <p:spPr>
          <a:xfrm flipH="false" flipV="false" rot="0">
            <a:off x="10778215" y="4928582"/>
            <a:ext cx="5704606" cy="5132172"/>
          </a:xfrm>
          <a:custGeom>
            <a:avLst/>
            <a:gdLst/>
            <a:ahLst/>
            <a:cxnLst/>
            <a:rect r="r" b="b" t="t" l="l"/>
            <a:pathLst>
              <a:path h="5132172" w="5704606">
                <a:moveTo>
                  <a:pt x="0" y="0"/>
                </a:moveTo>
                <a:lnTo>
                  <a:pt x="5704607" y="0"/>
                </a:lnTo>
                <a:lnTo>
                  <a:pt x="5704607" y="5132172"/>
                </a:lnTo>
                <a:lnTo>
                  <a:pt x="0" y="5132172"/>
                </a:lnTo>
                <a:lnTo>
                  <a:pt x="0" y="0"/>
                </a:lnTo>
                <a:close/>
              </a:path>
            </a:pathLst>
          </a:custGeom>
          <a:blipFill>
            <a:blip r:embed="rId3"/>
            <a:stretch>
              <a:fillRect l="0" t="0" r="0" b="0"/>
            </a:stretch>
          </a:blipFill>
        </p:spPr>
      </p:sp>
      <p:sp>
        <p:nvSpPr>
          <p:cNvPr name="TextBox 27" id="27"/>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13</a:t>
            </a:r>
          </a:p>
        </p:txBody>
      </p:sp>
      <p:sp>
        <p:nvSpPr>
          <p:cNvPr name="TextBox 28" id="28"/>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sp>
        <p:nvSpPr>
          <p:cNvPr name="TextBox 29" id="29"/>
          <p:cNvSpPr txBox="true"/>
          <p:nvPr/>
        </p:nvSpPr>
        <p:spPr>
          <a:xfrm rot="0">
            <a:off x="595754" y="1982296"/>
            <a:ext cx="6145240" cy="1189990"/>
          </a:xfrm>
          <a:prstGeom prst="rect">
            <a:avLst/>
          </a:prstGeom>
        </p:spPr>
        <p:txBody>
          <a:bodyPr anchor="t" rtlCol="false" tIns="0" lIns="0" bIns="0" rIns="0">
            <a:spAutoFit/>
          </a:bodyPr>
          <a:lstStyle/>
          <a:p>
            <a:pPr>
              <a:lnSpc>
                <a:spcPts val="4759"/>
              </a:lnSpc>
            </a:pPr>
            <a:r>
              <a:rPr lang="en-US" sz="3399">
                <a:solidFill>
                  <a:srgbClr val="695941"/>
                </a:solidFill>
                <a:latin typeface="Barlow Light"/>
              </a:rPr>
              <a:t>Menampilkan baris data yang terduplikat dalam dataframe.</a:t>
            </a:r>
          </a:p>
        </p:txBody>
      </p:sp>
      <p:sp>
        <p:nvSpPr>
          <p:cNvPr name="Freeform 30" id="30"/>
          <p:cNvSpPr/>
          <p:nvPr/>
        </p:nvSpPr>
        <p:spPr>
          <a:xfrm flipH="false" flipV="false" rot="0">
            <a:off x="800494" y="4636945"/>
            <a:ext cx="7754821" cy="5715446"/>
          </a:xfrm>
          <a:custGeom>
            <a:avLst/>
            <a:gdLst/>
            <a:ahLst/>
            <a:cxnLst/>
            <a:rect r="r" b="b" t="t" l="l"/>
            <a:pathLst>
              <a:path h="5715446" w="7754821">
                <a:moveTo>
                  <a:pt x="0" y="0"/>
                </a:moveTo>
                <a:lnTo>
                  <a:pt x="7754821" y="0"/>
                </a:lnTo>
                <a:lnTo>
                  <a:pt x="7754821" y="5715446"/>
                </a:lnTo>
                <a:lnTo>
                  <a:pt x="0" y="5715446"/>
                </a:lnTo>
                <a:lnTo>
                  <a:pt x="0" y="0"/>
                </a:lnTo>
                <a:close/>
              </a:path>
            </a:pathLst>
          </a:custGeom>
          <a:blipFill>
            <a:blip r:embed="rId4"/>
            <a:stretch>
              <a:fillRect l="0" t="0" r="0" b="0"/>
            </a:stretch>
          </a:blipFill>
        </p:spPr>
      </p:sp>
      <p:sp>
        <p:nvSpPr>
          <p:cNvPr name="Freeform 31" id="31"/>
          <p:cNvSpPr/>
          <p:nvPr/>
        </p:nvSpPr>
        <p:spPr>
          <a:xfrm flipH="false" flipV="false" rot="-2700000">
            <a:off x="8722877" y="6460831"/>
            <a:ext cx="1723495" cy="1723495"/>
          </a:xfrm>
          <a:custGeom>
            <a:avLst/>
            <a:gdLst/>
            <a:ahLst/>
            <a:cxnLst/>
            <a:rect r="r" b="b" t="t" l="l"/>
            <a:pathLst>
              <a:path h="1723495" w="1723495">
                <a:moveTo>
                  <a:pt x="0" y="0"/>
                </a:moveTo>
                <a:lnTo>
                  <a:pt x="1723495" y="0"/>
                </a:lnTo>
                <a:lnTo>
                  <a:pt x="1723495" y="1723496"/>
                </a:lnTo>
                <a:lnTo>
                  <a:pt x="0" y="1723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578688" y="313764"/>
            <a:ext cx="5256593" cy="793952"/>
            <a:chOff x="0" y="0"/>
            <a:chExt cx="4036038" cy="609600"/>
          </a:xfrm>
        </p:grpSpPr>
        <p:sp>
          <p:nvSpPr>
            <p:cNvPr name="Freeform 15" id="15"/>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16" id="16"/>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18" id="18"/>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19" id="19"/>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0" id="20"/>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1" id="21"/>
          <p:cNvSpPr/>
          <p:nvPr/>
        </p:nvSpPr>
        <p:spPr>
          <a:xfrm flipH="false" flipV="false" rot="0">
            <a:off x="1072329" y="3977535"/>
            <a:ext cx="7407868" cy="5743698"/>
          </a:xfrm>
          <a:custGeom>
            <a:avLst/>
            <a:gdLst/>
            <a:ahLst/>
            <a:cxnLst/>
            <a:rect r="r" b="b" t="t" l="l"/>
            <a:pathLst>
              <a:path h="5743698" w="7407868">
                <a:moveTo>
                  <a:pt x="0" y="0"/>
                </a:moveTo>
                <a:lnTo>
                  <a:pt x="7407867" y="0"/>
                </a:lnTo>
                <a:lnTo>
                  <a:pt x="7407867" y="5743697"/>
                </a:lnTo>
                <a:lnTo>
                  <a:pt x="0" y="5743697"/>
                </a:lnTo>
                <a:lnTo>
                  <a:pt x="0" y="0"/>
                </a:lnTo>
                <a:close/>
              </a:path>
            </a:pathLst>
          </a:custGeom>
          <a:blipFill>
            <a:blip r:embed="rId2"/>
            <a:stretch>
              <a:fillRect l="0" t="0" r="0" b="0"/>
            </a:stretch>
          </a:blipFill>
        </p:spPr>
      </p:sp>
      <p:sp>
        <p:nvSpPr>
          <p:cNvPr name="Freeform 22" id="22"/>
          <p:cNvSpPr/>
          <p:nvPr/>
        </p:nvSpPr>
        <p:spPr>
          <a:xfrm flipH="false" flipV="false" rot="0">
            <a:off x="9465318" y="5048662"/>
            <a:ext cx="7995743" cy="3452130"/>
          </a:xfrm>
          <a:custGeom>
            <a:avLst/>
            <a:gdLst/>
            <a:ahLst/>
            <a:cxnLst/>
            <a:rect r="r" b="b" t="t" l="l"/>
            <a:pathLst>
              <a:path h="3452130" w="7995743">
                <a:moveTo>
                  <a:pt x="0" y="0"/>
                </a:moveTo>
                <a:lnTo>
                  <a:pt x="7995743" y="0"/>
                </a:lnTo>
                <a:lnTo>
                  <a:pt x="7995743" y="3452130"/>
                </a:lnTo>
                <a:lnTo>
                  <a:pt x="0" y="3452130"/>
                </a:lnTo>
                <a:lnTo>
                  <a:pt x="0" y="0"/>
                </a:lnTo>
                <a:close/>
              </a:path>
            </a:pathLst>
          </a:custGeom>
          <a:blipFill>
            <a:blip r:embed="rId3"/>
            <a:stretch>
              <a:fillRect l="0" t="0" r="0" b="0"/>
            </a:stretch>
          </a:blipFill>
        </p:spPr>
      </p:sp>
      <p:sp>
        <p:nvSpPr>
          <p:cNvPr name="TextBox 23" id="23"/>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14</a:t>
            </a:r>
          </a:p>
        </p:txBody>
      </p:sp>
      <p:sp>
        <p:nvSpPr>
          <p:cNvPr name="TextBox 24" id="24"/>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sp>
        <p:nvSpPr>
          <p:cNvPr name="TextBox 25" id="25"/>
          <p:cNvSpPr txBox="true"/>
          <p:nvPr/>
        </p:nvSpPr>
        <p:spPr>
          <a:xfrm rot="0">
            <a:off x="245074" y="1311170"/>
            <a:ext cx="11595404" cy="2390140"/>
          </a:xfrm>
          <a:prstGeom prst="rect">
            <a:avLst/>
          </a:prstGeom>
        </p:spPr>
        <p:txBody>
          <a:bodyPr anchor="t" rtlCol="false" tIns="0" lIns="0" bIns="0" rIns="0">
            <a:spAutoFit/>
          </a:bodyPr>
          <a:lstStyle/>
          <a:p>
            <a:pPr algn="just">
              <a:lnSpc>
                <a:spcPts val="4759"/>
              </a:lnSpc>
            </a:pPr>
            <a:r>
              <a:rPr lang="en-US" sz="3399">
                <a:solidFill>
                  <a:srgbClr val="695941"/>
                </a:solidFill>
                <a:latin typeface="Barlow Light"/>
              </a:rPr>
              <a:t>Akan dihapus data outliers pada seluruh kolom yang memiliki persentase di bawah 10% karena jumlah data yang tergolong banyak yaitu 6000+ baris, tetapi pada kolom Holiday_Flag tidak dihapus, sebab kolom tersebut berisikan angka biner saja.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359949" y="1333199"/>
            <a:ext cx="7568102" cy="666719"/>
            <a:chOff x="0" y="0"/>
            <a:chExt cx="4974971" cy="438275"/>
          </a:xfrm>
        </p:grpSpPr>
        <p:sp>
          <p:nvSpPr>
            <p:cNvPr name="Freeform 12" id="12"/>
            <p:cNvSpPr/>
            <p:nvPr/>
          </p:nvSpPr>
          <p:spPr>
            <a:xfrm flipH="false" flipV="false" rot="0">
              <a:off x="0" y="0"/>
              <a:ext cx="4974971" cy="438275"/>
            </a:xfrm>
            <a:custGeom>
              <a:avLst/>
              <a:gdLst/>
              <a:ahLst/>
              <a:cxnLst/>
              <a:rect r="r" b="b" t="t" l="l"/>
              <a:pathLst>
                <a:path h="438275" w="4974971">
                  <a:moveTo>
                    <a:pt x="203200" y="0"/>
                  </a:moveTo>
                  <a:lnTo>
                    <a:pt x="4974971" y="0"/>
                  </a:lnTo>
                  <a:lnTo>
                    <a:pt x="4771771"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771771"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359949" y="774240"/>
            <a:ext cx="7568102" cy="1111249"/>
          </a:xfrm>
          <a:prstGeom prst="rect">
            <a:avLst/>
          </a:prstGeom>
        </p:spPr>
        <p:txBody>
          <a:bodyPr anchor="t" rtlCol="false" tIns="0" lIns="0" bIns="0" rIns="0">
            <a:spAutoFit/>
          </a:bodyPr>
          <a:lstStyle/>
          <a:p>
            <a:pPr algn="ctr">
              <a:lnSpc>
                <a:spcPts val="9100"/>
              </a:lnSpc>
            </a:pPr>
            <a:r>
              <a:rPr lang="en-US" sz="6500">
                <a:solidFill>
                  <a:srgbClr val="695941"/>
                </a:solidFill>
                <a:latin typeface="Barlow SemiCondensed Italics"/>
              </a:rPr>
              <a:t>Transform &amp; Extraction</a:t>
            </a:r>
          </a:p>
        </p:txBody>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5" id="25"/>
          <p:cNvSpPr/>
          <p:nvPr/>
        </p:nvSpPr>
        <p:spPr>
          <a:xfrm flipH="false" flipV="false" rot="-2700000">
            <a:off x="8722877" y="6460831"/>
            <a:ext cx="1723495" cy="1723495"/>
          </a:xfrm>
          <a:custGeom>
            <a:avLst/>
            <a:gdLst/>
            <a:ahLst/>
            <a:cxnLst/>
            <a:rect r="r" b="b" t="t" l="l"/>
            <a:pathLst>
              <a:path h="1723495" w="1723495">
                <a:moveTo>
                  <a:pt x="0" y="0"/>
                </a:moveTo>
                <a:lnTo>
                  <a:pt x="1723495" y="0"/>
                </a:lnTo>
                <a:lnTo>
                  <a:pt x="1723495" y="1723496"/>
                </a:lnTo>
                <a:lnTo>
                  <a:pt x="0" y="1723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595754" y="2228518"/>
            <a:ext cx="11412708" cy="4095470"/>
          </a:xfrm>
          <a:custGeom>
            <a:avLst/>
            <a:gdLst/>
            <a:ahLst/>
            <a:cxnLst/>
            <a:rect r="r" b="b" t="t" l="l"/>
            <a:pathLst>
              <a:path h="4095470" w="11412708">
                <a:moveTo>
                  <a:pt x="0" y="0"/>
                </a:moveTo>
                <a:lnTo>
                  <a:pt x="11412709" y="0"/>
                </a:lnTo>
                <a:lnTo>
                  <a:pt x="11412709" y="4095469"/>
                </a:lnTo>
                <a:lnTo>
                  <a:pt x="0" y="4095469"/>
                </a:lnTo>
                <a:lnTo>
                  <a:pt x="0" y="0"/>
                </a:lnTo>
                <a:close/>
              </a:path>
            </a:pathLst>
          </a:custGeom>
          <a:blipFill>
            <a:blip r:embed="rId4"/>
            <a:stretch>
              <a:fillRect l="0" t="0" r="0" b="0"/>
            </a:stretch>
          </a:blipFill>
        </p:spPr>
      </p:sp>
      <p:sp>
        <p:nvSpPr>
          <p:cNvPr name="Freeform 27" id="27"/>
          <p:cNvSpPr/>
          <p:nvPr/>
        </p:nvSpPr>
        <p:spPr>
          <a:xfrm flipH="false" flipV="false" rot="0">
            <a:off x="4503042" y="5819118"/>
            <a:ext cx="12138114" cy="4467882"/>
          </a:xfrm>
          <a:custGeom>
            <a:avLst/>
            <a:gdLst/>
            <a:ahLst/>
            <a:cxnLst/>
            <a:rect r="r" b="b" t="t" l="l"/>
            <a:pathLst>
              <a:path h="4467882" w="12138114">
                <a:moveTo>
                  <a:pt x="0" y="0"/>
                </a:moveTo>
                <a:lnTo>
                  <a:pt x="12138114" y="0"/>
                </a:lnTo>
                <a:lnTo>
                  <a:pt x="12138114" y="4467882"/>
                </a:lnTo>
                <a:lnTo>
                  <a:pt x="0" y="4467882"/>
                </a:lnTo>
                <a:lnTo>
                  <a:pt x="0" y="0"/>
                </a:lnTo>
                <a:close/>
              </a:path>
            </a:pathLst>
          </a:custGeom>
          <a:blipFill>
            <a:blip r:embed="rId5"/>
            <a:stretch>
              <a:fillRect l="0" t="0" r="0" b="0"/>
            </a:stretch>
          </a:blipFill>
        </p:spPr>
      </p:sp>
      <p:sp>
        <p:nvSpPr>
          <p:cNvPr name="TextBox 28" id="28"/>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15</a:t>
            </a:r>
          </a:p>
        </p:txBody>
      </p:sp>
      <p:sp>
        <p:nvSpPr>
          <p:cNvPr name="TextBox 29" id="29"/>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359949" y="1333199"/>
            <a:ext cx="7568102" cy="666719"/>
            <a:chOff x="0" y="0"/>
            <a:chExt cx="4974971" cy="438275"/>
          </a:xfrm>
        </p:grpSpPr>
        <p:sp>
          <p:nvSpPr>
            <p:cNvPr name="Freeform 12" id="12"/>
            <p:cNvSpPr/>
            <p:nvPr/>
          </p:nvSpPr>
          <p:spPr>
            <a:xfrm flipH="false" flipV="false" rot="0">
              <a:off x="0" y="0"/>
              <a:ext cx="4974971" cy="438275"/>
            </a:xfrm>
            <a:custGeom>
              <a:avLst/>
              <a:gdLst/>
              <a:ahLst/>
              <a:cxnLst/>
              <a:rect r="r" b="b" t="t" l="l"/>
              <a:pathLst>
                <a:path h="438275" w="4974971">
                  <a:moveTo>
                    <a:pt x="203200" y="0"/>
                  </a:moveTo>
                  <a:lnTo>
                    <a:pt x="4974971" y="0"/>
                  </a:lnTo>
                  <a:lnTo>
                    <a:pt x="4771771"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771771"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359949" y="774240"/>
            <a:ext cx="7568102" cy="1111249"/>
          </a:xfrm>
          <a:prstGeom prst="rect">
            <a:avLst/>
          </a:prstGeom>
        </p:spPr>
        <p:txBody>
          <a:bodyPr anchor="t" rtlCol="false" tIns="0" lIns="0" bIns="0" rIns="0">
            <a:spAutoFit/>
          </a:bodyPr>
          <a:lstStyle/>
          <a:p>
            <a:pPr algn="ctr">
              <a:lnSpc>
                <a:spcPts val="9100"/>
              </a:lnSpc>
            </a:pPr>
            <a:r>
              <a:rPr lang="en-US" sz="6500">
                <a:solidFill>
                  <a:srgbClr val="695941"/>
                </a:solidFill>
                <a:latin typeface="Barlow SemiCondensed Italics"/>
              </a:rPr>
              <a:t>Transform &amp; Extraction</a:t>
            </a:r>
          </a:p>
        </p:txBody>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5" id="25"/>
          <p:cNvSpPr/>
          <p:nvPr/>
        </p:nvSpPr>
        <p:spPr>
          <a:xfrm flipH="false" flipV="false" rot="-2700000">
            <a:off x="8722877" y="6460831"/>
            <a:ext cx="1723495" cy="1723495"/>
          </a:xfrm>
          <a:custGeom>
            <a:avLst/>
            <a:gdLst/>
            <a:ahLst/>
            <a:cxnLst/>
            <a:rect r="r" b="b" t="t" l="l"/>
            <a:pathLst>
              <a:path h="1723495" w="1723495">
                <a:moveTo>
                  <a:pt x="0" y="0"/>
                </a:moveTo>
                <a:lnTo>
                  <a:pt x="1723495" y="0"/>
                </a:lnTo>
                <a:lnTo>
                  <a:pt x="1723495" y="1723496"/>
                </a:lnTo>
                <a:lnTo>
                  <a:pt x="0" y="1723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2528655" y="2514268"/>
            <a:ext cx="12447601" cy="3674050"/>
          </a:xfrm>
          <a:custGeom>
            <a:avLst/>
            <a:gdLst/>
            <a:ahLst/>
            <a:cxnLst/>
            <a:rect r="r" b="b" t="t" l="l"/>
            <a:pathLst>
              <a:path h="3674050" w="12447601">
                <a:moveTo>
                  <a:pt x="0" y="0"/>
                </a:moveTo>
                <a:lnTo>
                  <a:pt x="12447601" y="0"/>
                </a:lnTo>
                <a:lnTo>
                  <a:pt x="12447601" y="3674049"/>
                </a:lnTo>
                <a:lnTo>
                  <a:pt x="0" y="3674049"/>
                </a:lnTo>
                <a:lnTo>
                  <a:pt x="0" y="0"/>
                </a:lnTo>
                <a:close/>
              </a:path>
            </a:pathLst>
          </a:custGeom>
          <a:blipFill>
            <a:blip r:embed="rId4"/>
            <a:stretch>
              <a:fillRect l="0" t="0" r="0" b="0"/>
            </a:stretch>
          </a:blipFill>
        </p:spPr>
      </p:sp>
      <p:sp>
        <p:nvSpPr>
          <p:cNvPr name="Freeform 27" id="27"/>
          <p:cNvSpPr/>
          <p:nvPr/>
        </p:nvSpPr>
        <p:spPr>
          <a:xfrm flipH="false" flipV="false" rot="0">
            <a:off x="2651319" y="6345270"/>
            <a:ext cx="12202273" cy="2958781"/>
          </a:xfrm>
          <a:custGeom>
            <a:avLst/>
            <a:gdLst/>
            <a:ahLst/>
            <a:cxnLst/>
            <a:rect r="r" b="b" t="t" l="l"/>
            <a:pathLst>
              <a:path h="2958781" w="12202273">
                <a:moveTo>
                  <a:pt x="0" y="0"/>
                </a:moveTo>
                <a:lnTo>
                  <a:pt x="12202273" y="0"/>
                </a:lnTo>
                <a:lnTo>
                  <a:pt x="12202273" y="2958781"/>
                </a:lnTo>
                <a:lnTo>
                  <a:pt x="0" y="2958781"/>
                </a:lnTo>
                <a:lnTo>
                  <a:pt x="0" y="0"/>
                </a:lnTo>
                <a:close/>
              </a:path>
            </a:pathLst>
          </a:custGeom>
          <a:blipFill>
            <a:blip r:embed="rId5"/>
            <a:stretch>
              <a:fillRect l="0" t="0" r="0" b="0"/>
            </a:stretch>
          </a:blipFill>
        </p:spPr>
      </p:sp>
      <p:sp>
        <p:nvSpPr>
          <p:cNvPr name="TextBox 28" id="28"/>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16</a:t>
            </a:r>
          </a:p>
        </p:txBody>
      </p:sp>
      <p:sp>
        <p:nvSpPr>
          <p:cNvPr name="TextBox 29" id="29"/>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359949" y="1333199"/>
            <a:ext cx="7568102" cy="666719"/>
            <a:chOff x="0" y="0"/>
            <a:chExt cx="4974971" cy="438275"/>
          </a:xfrm>
        </p:grpSpPr>
        <p:sp>
          <p:nvSpPr>
            <p:cNvPr name="Freeform 12" id="12"/>
            <p:cNvSpPr/>
            <p:nvPr/>
          </p:nvSpPr>
          <p:spPr>
            <a:xfrm flipH="false" flipV="false" rot="0">
              <a:off x="0" y="0"/>
              <a:ext cx="4974971" cy="438275"/>
            </a:xfrm>
            <a:custGeom>
              <a:avLst/>
              <a:gdLst/>
              <a:ahLst/>
              <a:cxnLst/>
              <a:rect r="r" b="b" t="t" l="l"/>
              <a:pathLst>
                <a:path h="438275" w="4974971">
                  <a:moveTo>
                    <a:pt x="203200" y="0"/>
                  </a:moveTo>
                  <a:lnTo>
                    <a:pt x="4974971" y="0"/>
                  </a:lnTo>
                  <a:lnTo>
                    <a:pt x="4771771"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771771"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359949" y="774240"/>
            <a:ext cx="7568102" cy="1111249"/>
          </a:xfrm>
          <a:prstGeom prst="rect">
            <a:avLst/>
          </a:prstGeom>
        </p:spPr>
        <p:txBody>
          <a:bodyPr anchor="t" rtlCol="false" tIns="0" lIns="0" bIns="0" rIns="0">
            <a:spAutoFit/>
          </a:bodyPr>
          <a:lstStyle/>
          <a:p>
            <a:pPr algn="ctr">
              <a:lnSpc>
                <a:spcPts val="9100"/>
              </a:lnSpc>
            </a:pPr>
            <a:r>
              <a:rPr lang="en-US" sz="6500">
                <a:solidFill>
                  <a:srgbClr val="695941"/>
                </a:solidFill>
                <a:latin typeface="Barlow SemiCondensed Italics"/>
              </a:rPr>
              <a:t>Transform &amp; Extraction</a:t>
            </a:r>
          </a:p>
        </p:txBody>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5" id="25"/>
          <p:cNvSpPr/>
          <p:nvPr/>
        </p:nvSpPr>
        <p:spPr>
          <a:xfrm flipH="false" flipV="false" rot="-2700000">
            <a:off x="8722877" y="6460831"/>
            <a:ext cx="1723495" cy="1723495"/>
          </a:xfrm>
          <a:custGeom>
            <a:avLst/>
            <a:gdLst/>
            <a:ahLst/>
            <a:cxnLst/>
            <a:rect r="r" b="b" t="t" l="l"/>
            <a:pathLst>
              <a:path h="1723495" w="1723495">
                <a:moveTo>
                  <a:pt x="0" y="0"/>
                </a:moveTo>
                <a:lnTo>
                  <a:pt x="1723495" y="0"/>
                </a:lnTo>
                <a:lnTo>
                  <a:pt x="1723495" y="1723496"/>
                </a:lnTo>
                <a:lnTo>
                  <a:pt x="0" y="1723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2928696" y="2514268"/>
            <a:ext cx="12430608" cy="4580760"/>
          </a:xfrm>
          <a:custGeom>
            <a:avLst/>
            <a:gdLst/>
            <a:ahLst/>
            <a:cxnLst/>
            <a:rect r="r" b="b" t="t" l="l"/>
            <a:pathLst>
              <a:path h="4580760" w="12430608">
                <a:moveTo>
                  <a:pt x="0" y="0"/>
                </a:moveTo>
                <a:lnTo>
                  <a:pt x="12430608" y="0"/>
                </a:lnTo>
                <a:lnTo>
                  <a:pt x="12430608" y="4580759"/>
                </a:lnTo>
                <a:lnTo>
                  <a:pt x="0" y="4580759"/>
                </a:lnTo>
                <a:lnTo>
                  <a:pt x="0" y="0"/>
                </a:lnTo>
                <a:close/>
              </a:path>
            </a:pathLst>
          </a:custGeom>
          <a:blipFill>
            <a:blip r:embed="rId4"/>
            <a:stretch>
              <a:fillRect l="0" t="0" r="0" b="0"/>
            </a:stretch>
          </a:blipFill>
        </p:spPr>
      </p:sp>
      <p:sp>
        <p:nvSpPr>
          <p:cNvPr name="Freeform 27" id="27"/>
          <p:cNvSpPr/>
          <p:nvPr/>
        </p:nvSpPr>
        <p:spPr>
          <a:xfrm flipH="false" flipV="false" rot="0">
            <a:off x="2928696" y="7095027"/>
            <a:ext cx="12436996" cy="1440073"/>
          </a:xfrm>
          <a:custGeom>
            <a:avLst/>
            <a:gdLst/>
            <a:ahLst/>
            <a:cxnLst/>
            <a:rect r="r" b="b" t="t" l="l"/>
            <a:pathLst>
              <a:path h="1440073" w="12436996">
                <a:moveTo>
                  <a:pt x="0" y="0"/>
                </a:moveTo>
                <a:lnTo>
                  <a:pt x="12436996" y="0"/>
                </a:lnTo>
                <a:lnTo>
                  <a:pt x="12436996" y="1440074"/>
                </a:lnTo>
                <a:lnTo>
                  <a:pt x="0" y="1440074"/>
                </a:lnTo>
                <a:lnTo>
                  <a:pt x="0" y="0"/>
                </a:lnTo>
                <a:close/>
              </a:path>
            </a:pathLst>
          </a:custGeom>
          <a:blipFill>
            <a:blip r:embed="rId5"/>
            <a:stretch>
              <a:fillRect l="0" t="0" r="0" b="0"/>
            </a:stretch>
          </a:blipFill>
        </p:spPr>
      </p:sp>
      <p:sp>
        <p:nvSpPr>
          <p:cNvPr name="TextBox 28" id="28"/>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17</a:t>
            </a:r>
          </a:p>
        </p:txBody>
      </p:sp>
      <p:sp>
        <p:nvSpPr>
          <p:cNvPr name="TextBox 29" id="29"/>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359949" y="1333199"/>
            <a:ext cx="7568102" cy="666719"/>
            <a:chOff x="0" y="0"/>
            <a:chExt cx="4974971" cy="438275"/>
          </a:xfrm>
        </p:grpSpPr>
        <p:sp>
          <p:nvSpPr>
            <p:cNvPr name="Freeform 12" id="12"/>
            <p:cNvSpPr/>
            <p:nvPr/>
          </p:nvSpPr>
          <p:spPr>
            <a:xfrm flipH="false" flipV="false" rot="0">
              <a:off x="0" y="0"/>
              <a:ext cx="4974971" cy="438275"/>
            </a:xfrm>
            <a:custGeom>
              <a:avLst/>
              <a:gdLst/>
              <a:ahLst/>
              <a:cxnLst/>
              <a:rect r="r" b="b" t="t" l="l"/>
              <a:pathLst>
                <a:path h="438275" w="4974971">
                  <a:moveTo>
                    <a:pt x="203200" y="0"/>
                  </a:moveTo>
                  <a:lnTo>
                    <a:pt x="4974971" y="0"/>
                  </a:lnTo>
                  <a:lnTo>
                    <a:pt x="4771771"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771771"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359949" y="774240"/>
            <a:ext cx="7568102" cy="1111249"/>
          </a:xfrm>
          <a:prstGeom prst="rect">
            <a:avLst/>
          </a:prstGeom>
        </p:spPr>
        <p:txBody>
          <a:bodyPr anchor="t" rtlCol="false" tIns="0" lIns="0" bIns="0" rIns="0">
            <a:spAutoFit/>
          </a:bodyPr>
          <a:lstStyle/>
          <a:p>
            <a:pPr algn="ctr">
              <a:lnSpc>
                <a:spcPts val="9100"/>
              </a:lnSpc>
            </a:pPr>
            <a:r>
              <a:rPr lang="en-US" sz="6500">
                <a:solidFill>
                  <a:srgbClr val="695941"/>
                </a:solidFill>
                <a:latin typeface="Barlow SemiCondensed Italics"/>
              </a:rPr>
              <a:t>Transform &amp; Extraction</a:t>
            </a:r>
          </a:p>
        </p:txBody>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5" id="25"/>
          <p:cNvSpPr/>
          <p:nvPr/>
        </p:nvSpPr>
        <p:spPr>
          <a:xfrm flipH="false" flipV="false" rot="-2700000">
            <a:off x="8722877" y="6460831"/>
            <a:ext cx="1723495" cy="1723495"/>
          </a:xfrm>
          <a:custGeom>
            <a:avLst/>
            <a:gdLst/>
            <a:ahLst/>
            <a:cxnLst/>
            <a:rect r="r" b="b" t="t" l="l"/>
            <a:pathLst>
              <a:path h="1723495" w="1723495">
                <a:moveTo>
                  <a:pt x="0" y="0"/>
                </a:moveTo>
                <a:lnTo>
                  <a:pt x="1723495" y="0"/>
                </a:lnTo>
                <a:lnTo>
                  <a:pt x="1723495" y="1723496"/>
                </a:lnTo>
                <a:lnTo>
                  <a:pt x="0" y="1723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2752907" y="2295193"/>
            <a:ext cx="12449716" cy="1936177"/>
          </a:xfrm>
          <a:custGeom>
            <a:avLst/>
            <a:gdLst/>
            <a:ahLst/>
            <a:cxnLst/>
            <a:rect r="r" b="b" t="t" l="l"/>
            <a:pathLst>
              <a:path h="1936177" w="12449716">
                <a:moveTo>
                  <a:pt x="0" y="0"/>
                </a:moveTo>
                <a:lnTo>
                  <a:pt x="12449716" y="0"/>
                </a:lnTo>
                <a:lnTo>
                  <a:pt x="12449716" y="1936176"/>
                </a:lnTo>
                <a:lnTo>
                  <a:pt x="0" y="1936176"/>
                </a:lnTo>
                <a:lnTo>
                  <a:pt x="0" y="0"/>
                </a:lnTo>
                <a:close/>
              </a:path>
            </a:pathLst>
          </a:custGeom>
          <a:blipFill>
            <a:blip r:embed="rId4"/>
            <a:stretch>
              <a:fillRect l="0" t="0" r="0" b="0"/>
            </a:stretch>
          </a:blipFill>
        </p:spPr>
      </p:sp>
      <p:sp>
        <p:nvSpPr>
          <p:cNvPr name="Freeform 27" id="27"/>
          <p:cNvSpPr/>
          <p:nvPr/>
        </p:nvSpPr>
        <p:spPr>
          <a:xfrm flipH="false" flipV="false" rot="0">
            <a:off x="3337027" y="4415791"/>
            <a:ext cx="11613946" cy="5871209"/>
          </a:xfrm>
          <a:custGeom>
            <a:avLst/>
            <a:gdLst/>
            <a:ahLst/>
            <a:cxnLst/>
            <a:rect r="r" b="b" t="t" l="l"/>
            <a:pathLst>
              <a:path h="5871209" w="11613946">
                <a:moveTo>
                  <a:pt x="0" y="0"/>
                </a:moveTo>
                <a:lnTo>
                  <a:pt x="11613946" y="0"/>
                </a:lnTo>
                <a:lnTo>
                  <a:pt x="11613946" y="5871209"/>
                </a:lnTo>
                <a:lnTo>
                  <a:pt x="0" y="5871209"/>
                </a:lnTo>
                <a:lnTo>
                  <a:pt x="0" y="0"/>
                </a:lnTo>
                <a:close/>
              </a:path>
            </a:pathLst>
          </a:custGeom>
          <a:blipFill>
            <a:blip r:embed="rId5"/>
            <a:stretch>
              <a:fillRect l="0" t="0" r="0" b="0"/>
            </a:stretch>
          </a:blipFill>
        </p:spPr>
      </p:sp>
      <p:sp>
        <p:nvSpPr>
          <p:cNvPr name="TextBox 28" id="28"/>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18</a:t>
            </a:r>
          </a:p>
        </p:txBody>
      </p:sp>
      <p:sp>
        <p:nvSpPr>
          <p:cNvPr name="TextBox 29" id="29"/>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359949" y="1333199"/>
            <a:ext cx="7568102" cy="666719"/>
            <a:chOff x="0" y="0"/>
            <a:chExt cx="4974971" cy="438275"/>
          </a:xfrm>
        </p:grpSpPr>
        <p:sp>
          <p:nvSpPr>
            <p:cNvPr name="Freeform 12" id="12"/>
            <p:cNvSpPr/>
            <p:nvPr/>
          </p:nvSpPr>
          <p:spPr>
            <a:xfrm flipH="false" flipV="false" rot="0">
              <a:off x="0" y="0"/>
              <a:ext cx="4974971" cy="438275"/>
            </a:xfrm>
            <a:custGeom>
              <a:avLst/>
              <a:gdLst/>
              <a:ahLst/>
              <a:cxnLst/>
              <a:rect r="r" b="b" t="t" l="l"/>
              <a:pathLst>
                <a:path h="438275" w="4974971">
                  <a:moveTo>
                    <a:pt x="203200" y="0"/>
                  </a:moveTo>
                  <a:lnTo>
                    <a:pt x="4974971" y="0"/>
                  </a:lnTo>
                  <a:lnTo>
                    <a:pt x="4771771"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771771"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359949" y="774240"/>
            <a:ext cx="7568102" cy="1111249"/>
          </a:xfrm>
          <a:prstGeom prst="rect">
            <a:avLst/>
          </a:prstGeom>
        </p:spPr>
        <p:txBody>
          <a:bodyPr anchor="t" rtlCol="false" tIns="0" lIns="0" bIns="0" rIns="0">
            <a:spAutoFit/>
          </a:bodyPr>
          <a:lstStyle/>
          <a:p>
            <a:pPr algn="ctr">
              <a:lnSpc>
                <a:spcPts val="9100"/>
              </a:lnSpc>
            </a:pPr>
            <a:r>
              <a:rPr lang="en-US" sz="6500">
                <a:solidFill>
                  <a:srgbClr val="695941"/>
                </a:solidFill>
                <a:latin typeface="Barlow SemiCondensed Italics"/>
              </a:rPr>
              <a:t>Transform &amp; Extraction</a:t>
            </a:r>
          </a:p>
        </p:txBody>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5" id="25"/>
          <p:cNvSpPr/>
          <p:nvPr/>
        </p:nvSpPr>
        <p:spPr>
          <a:xfrm flipH="false" flipV="false" rot="-2700000">
            <a:off x="8722877" y="6460831"/>
            <a:ext cx="1723495" cy="1723495"/>
          </a:xfrm>
          <a:custGeom>
            <a:avLst/>
            <a:gdLst/>
            <a:ahLst/>
            <a:cxnLst/>
            <a:rect r="r" b="b" t="t" l="l"/>
            <a:pathLst>
              <a:path h="1723495" w="1723495">
                <a:moveTo>
                  <a:pt x="0" y="0"/>
                </a:moveTo>
                <a:lnTo>
                  <a:pt x="1723495" y="0"/>
                </a:lnTo>
                <a:lnTo>
                  <a:pt x="1723495" y="1723496"/>
                </a:lnTo>
                <a:lnTo>
                  <a:pt x="0" y="1723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595754" y="2438068"/>
            <a:ext cx="11851890" cy="778154"/>
          </a:xfrm>
          <a:custGeom>
            <a:avLst/>
            <a:gdLst/>
            <a:ahLst/>
            <a:cxnLst/>
            <a:rect r="r" b="b" t="t" l="l"/>
            <a:pathLst>
              <a:path h="778154" w="11851890">
                <a:moveTo>
                  <a:pt x="0" y="0"/>
                </a:moveTo>
                <a:lnTo>
                  <a:pt x="11851891" y="0"/>
                </a:lnTo>
                <a:lnTo>
                  <a:pt x="11851891" y="778154"/>
                </a:lnTo>
                <a:lnTo>
                  <a:pt x="0" y="778154"/>
                </a:lnTo>
                <a:lnTo>
                  <a:pt x="0" y="0"/>
                </a:lnTo>
                <a:close/>
              </a:path>
            </a:pathLst>
          </a:custGeom>
          <a:blipFill>
            <a:blip r:embed="rId4"/>
            <a:stretch>
              <a:fillRect l="0" t="0" r="0" b="0"/>
            </a:stretch>
          </a:blipFill>
        </p:spPr>
      </p:sp>
      <p:sp>
        <p:nvSpPr>
          <p:cNvPr name="Freeform 27" id="27"/>
          <p:cNvSpPr/>
          <p:nvPr/>
        </p:nvSpPr>
        <p:spPr>
          <a:xfrm flipH="false" flipV="false" rot="0">
            <a:off x="595754" y="3444822"/>
            <a:ext cx="11150424" cy="1643688"/>
          </a:xfrm>
          <a:custGeom>
            <a:avLst/>
            <a:gdLst/>
            <a:ahLst/>
            <a:cxnLst/>
            <a:rect r="r" b="b" t="t" l="l"/>
            <a:pathLst>
              <a:path h="1643688" w="11150424">
                <a:moveTo>
                  <a:pt x="0" y="0"/>
                </a:moveTo>
                <a:lnTo>
                  <a:pt x="11150424" y="0"/>
                </a:lnTo>
                <a:lnTo>
                  <a:pt x="11150424" y="1643688"/>
                </a:lnTo>
                <a:lnTo>
                  <a:pt x="0" y="1643688"/>
                </a:lnTo>
                <a:lnTo>
                  <a:pt x="0" y="0"/>
                </a:lnTo>
                <a:close/>
              </a:path>
            </a:pathLst>
          </a:custGeom>
          <a:blipFill>
            <a:blip r:embed="rId5"/>
            <a:stretch>
              <a:fillRect l="0" t="0" r="0" b="0"/>
            </a:stretch>
          </a:blipFill>
        </p:spPr>
      </p:sp>
      <p:sp>
        <p:nvSpPr>
          <p:cNvPr name="Freeform 28" id="28"/>
          <p:cNvSpPr/>
          <p:nvPr/>
        </p:nvSpPr>
        <p:spPr>
          <a:xfrm flipH="false" flipV="false" rot="0">
            <a:off x="6446763" y="5288535"/>
            <a:ext cx="9227101" cy="4998465"/>
          </a:xfrm>
          <a:custGeom>
            <a:avLst/>
            <a:gdLst/>
            <a:ahLst/>
            <a:cxnLst/>
            <a:rect r="r" b="b" t="t" l="l"/>
            <a:pathLst>
              <a:path h="4998465" w="9227101">
                <a:moveTo>
                  <a:pt x="0" y="0"/>
                </a:moveTo>
                <a:lnTo>
                  <a:pt x="9227102" y="0"/>
                </a:lnTo>
                <a:lnTo>
                  <a:pt x="9227102" y="4998465"/>
                </a:lnTo>
                <a:lnTo>
                  <a:pt x="0" y="4998465"/>
                </a:lnTo>
                <a:lnTo>
                  <a:pt x="0" y="0"/>
                </a:lnTo>
                <a:close/>
              </a:path>
            </a:pathLst>
          </a:custGeom>
          <a:blipFill>
            <a:blip r:embed="rId6"/>
            <a:stretch>
              <a:fillRect l="0" t="0" r="0" b="0"/>
            </a:stretch>
          </a:blipFill>
        </p:spPr>
      </p:sp>
      <p:sp>
        <p:nvSpPr>
          <p:cNvPr name="TextBox 29" id="29"/>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19</a:t>
            </a:r>
          </a:p>
        </p:txBody>
      </p:sp>
      <p:sp>
        <p:nvSpPr>
          <p:cNvPr name="TextBox 30" id="30"/>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8F7F6A"/>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A69580"/>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A69580"/>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A69580"/>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sp>
        <p:nvSpPr>
          <p:cNvPr name="TextBox 11" id="11"/>
          <p:cNvSpPr txBox="true"/>
          <p:nvPr/>
        </p:nvSpPr>
        <p:spPr>
          <a:xfrm rot="0">
            <a:off x="2142067" y="1194147"/>
            <a:ext cx="7015869" cy="688975"/>
          </a:xfrm>
          <a:prstGeom prst="rect">
            <a:avLst/>
          </a:prstGeom>
        </p:spPr>
        <p:txBody>
          <a:bodyPr anchor="t" rtlCol="false" tIns="0" lIns="0" bIns="0" rIns="0">
            <a:spAutoFit/>
          </a:bodyPr>
          <a:lstStyle/>
          <a:p>
            <a:pPr>
              <a:lnSpc>
                <a:spcPts val="5600"/>
              </a:lnSpc>
            </a:pPr>
            <a:r>
              <a:rPr lang="en-US" sz="4000" spc="640">
                <a:solidFill>
                  <a:srgbClr val="FFFFFF"/>
                </a:solidFill>
                <a:latin typeface="Antic Italics"/>
              </a:rPr>
              <a:t>DATA MINING</a:t>
            </a:r>
          </a:p>
        </p:txBody>
      </p:sp>
      <p:sp>
        <p:nvSpPr>
          <p:cNvPr name="AutoShape 12" id="12"/>
          <p:cNvSpPr/>
          <p:nvPr/>
        </p:nvSpPr>
        <p:spPr>
          <a:xfrm rot="0">
            <a:off x="8455772" y="1452910"/>
            <a:ext cx="3273379" cy="0"/>
          </a:xfrm>
          <a:prstGeom prst="line">
            <a:avLst/>
          </a:prstGeom>
          <a:ln cap="flat" w="28575">
            <a:solidFill>
              <a:srgbClr val="D5C5AC"/>
            </a:solidFill>
            <a:prstDash val="solid"/>
            <a:headEnd type="none" len="sm" w="sm"/>
            <a:tailEnd type="oval" len="lg" w="lg"/>
          </a:ln>
        </p:spPr>
      </p:sp>
      <p:sp>
        <p:nvSpPr>
          <p:cNvPr name="AutoShape 13" id="13"/>
          <p:cNvSpPr/>
          <p:nvPr/>
        </p:nvSpPr>
        <p:spPr>
          <a:xfrm rot="0">
            <a:off x="8331947" y="1681510"/>
            <a:ext cx="2579674" cy="0"/>
          </a:xfrm>
          <a:prstGeom prst="line">
            <a:avLst/>
          </a:prstGeom>
          <a:ln cap="flat" w="28575">
            <a:solidFill>
              <a:srgbClr val="D5C5AC"/>
            </a:solidFill>
            <a:prstDash val="solid"/>
            <a:headEnd type="none" len="sm" w="sm"/>
            <a:tailEnd type="oval" len="lg" w="lg"/>
          </a:ln>
        </p:spPr>
      </p:sp>
      <p:sp>
        <p:nvSpPr>
          <p:cNvPr name="AutoShape 14" id="14"/>
          <p:cNvSpPr/>
          <p:nvPr/>
        </p:nvSpPr>
        <p:spPr>
          <a:xfrm flipV="true">
            <a:off x="692949" y="7188665"/>
            <a:ext cx="671501" cy="2019341"/>
          </a:xfrm>
          <a:prstGeom prst="line">
            <a:avLst/>
          </a:prstGeom>
          <a:ln cap="flat" w="28575">
            <a:solidFill>
              <a:srgbClr val="D5C5AC"/>
            </a:solidFill>
            <a:prstDash val="solid"/>
            <a:headEnd type="oval" len="lg" w="lg"/>
            <a:tailEnd type="oval" len="lg" w="lg"/>
          </a:ln>
        </p:spPr>
      </p:sp>
      <p:sp>
        <p:nvSpPr>
          <p:cNvPr name="Freeform 15" id="15"/>
          <p:cNvSpPr/>
          <p:nvPr/>
        </p:nvSpPr>
        <p:spPr>
          <a:xfrm flipH="false" flipV="true" rot="8100000">
            <a:off x="-115970" y="449132"/>
            <a:ext cx="2289340" cy="1148832"/>
          </a:xfrm>
          <a:custGeom>
            <a:avLst/>
            <a:gdLst/>
            <a:ahLst/>
            <a:cxnLst/>
            <a:rect r="r" b="b" t="t" l="l"/>
            <a:pathLst>
              <a:path h="1148832" w="2289340">
                <a:moveTo>
                  <a:pt x="0" y="1148833"/>
                </a:moveTo>
                <a:lnTo>
                  <a:pt x="2289340" y="1148833"/>
                </a:lnTo>
                <a:lnTo>
                  <a:pt x="2289340" y="0"/>
                </a:lnTo>
                <a:lnTo>
                  <a:pt x="0" y="0"/>
                </a:lnTo>
                <a:lnTo>
                  <a:pt x="0" y="114883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2700000">
            <a:off x="15146212" y="7509770"/>
            <a:ext cx="2673220" cy="2673220"/>
          </a:xfrm>
          <a:custGeom>
            <a:avLst/>
            <a:gdLst/>
            <a:ahLst/>
            <a:cxnLst/>
            <a:rect r="r" b="b" t="t" l="l"/>
            <a:pathLst>
              <a:path h="2673220" w="2673220">
                <a:moveTo>
                  <a:pt x="0" y="0"/>
                </a:moveTo>
                <a:lnTo>
                  <a:pt x="2673220" y="0"/>
                </a:lnTo>
                <a:lnTo>
                  <a:pt x="2673220" y="2673220"/>
                </a:lnTo>
                <a:lnTo>
                  <a:pt x="0" y="26732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768892" y="2422297"/>
            <a:ext cx="4153732" cy="6661377"/>
          </a:xfrm>
          <a:custGeom>
            <a:avLst/>
            <a:gdLst/>
            <a:ahLst/>
            <a:cxnLst/>
            <a:rect r="r" b="b" t="t" l="l"/>
            <a:pathLst>
              <a:path h="6661377" w="4153732">
                <a:moveTo>
                  <a:pt x="0" y="0"/>
                </a:moveTo>
                <a:lnTo>
                  <a:pt x="4153732" y="0"/>
                </a:lnTo>
                <a:lnTo>
                  <a:pt x="4153732" y="6661376"/>
                </a:lnTo>
                <a:lnTo>
                  <a:pt x="0" y="6661376"/>
                </a:lnTo>
                <a:lnTo>
                  <a:pt x="0" y="0"/>
                </a:lnTo>
                <a:close/>
              </a:path>
            </a:pathLst>
          </a:custGeom>
          <a:blipFill>
            <a:blip r:embed="rId6"/>
            <a:stretch>
              <a:fillRect l="0" t="0" r="0" b="-10485"/>
            </a:stretch>
          </a:blipFill>
        </p:spPr>
      </p:sp>
      <p:sp>
        <p:nvSpPr>
          <p:cNvPr name="TextBox 18" id="18"/>
          <p:cNvSpPr txBox="true"/>
          <p:nvPr/>
        </p:nvSpPr>
        <p:spPr>
          <a:xfrm rot="0">
            <a:off x="11221895" y="2928462"/>
            <a:ext cx="2096743" cy="523588"/>
          </a:xfrm>
          <a:prstGeom prst="rect">
            <a:avLst/>
          </a:prstGeom>
        </p:spPr>
        <p:txBody>
          <a:bodyPr anchor="t" rtlCol="false" tIns="0" lIns="0" bIns="0" rIns="0">
            <a:spAutoFit/>
          </a:bodyPr>
          <a:lstStyle/>
          <a:p>
            <a:pPr algn="ctr">
              <a:lnSpc>
                <a:spcPts val="4215"/>
              </a:lnSpc>
            </a:pPr>
            <a:r>
              <a:rPr lang="en-US" sz="3011">
                <a:solidFill>
                  <a:srgbClr val="FFFFFF"/>
                </a:solidFill>
                <a:latin typeface="Antic Italics"/>
              </a:rPr>
              <a:t>Oleh :</a:t>
            </a:r>
          </a:p>
        </p:txBody>
      </p:sp>
      <p:sp>
        <p:nvSpPr>
          <p:cNvPr name="TextBox 19" id="19"/>
          <p:cNvSpPr txBox="true"/>
          <p:nvPr/>
        </p:nvSpPr>
        <p:spPr>
          <a:xfrm rot="0">
            <a:off x="6313508" y="4366451"/>
            <a:ext cx="5956758" cy="664006"/>
          </a:xfrm>
          <a:prstGeom prst="rect">
            <a:avLst/>
          </a:prstGeom>
        </p:spPr>
        <p:txBody>
          <a:bodyPr anchor="t" rtlCol="false" tIns="0" lIns="0" bIns="0" rIns="0">
            <a:spAutoFit/>
          </a:bodyPr>
          <a:lstStyle/>
          <a:p>
            <a:pPr>
              <a:lnSpc>
                <a:spcPts val="5401"/>
              </a:lnSpc>
            </a:pPr>
            <a:r>
              <a:rPr lang="en-US" sz="3858">
                <a:solidFill>
                  <a:srgbClr val="FFFFFF"/>
                </a:solidFill>
                <a:latin typeface="Garet Italics"/>
              </a:rPr>
              <a:t>Wahyu Kesuma Bakti</a:t>
            </a:r>
          </a:p>
        </p:txBody>
      </p:sp>
      <p:sp>
        <p:nvSpPr>
          <p:cNvPr name="TextBox 20" id="20"/>
          <p:cNvSpPr txBox="true"/>
          <p:nvPr/>
        </p:nvSpPr>
        <p:spPr>
          <a:xfrm rot="0">
            <a:off x="12745918" y="4459202"/>
            <a:ext cx="4513382" cy="497553"/>
          </a:xfrm>
          <a:prstGeom prst="rect">
            <a:avLst/>
          </a:prstGeom>
        </p:spPr>
        <p:txBody>
          <a:bodyPr anchor="t" rtlCol="false" tIns="0" lIns="0" bIns="0" rIns="0">
            <a:spAutoFit/>
          </a:bodyPr>
          <a:lstStyle/>
          <a:p>
            <a:pPr>
              <a:lnSpc>
                <a:spcPts val="4075"/>
              </a:lnSpc>
            </a:pPr>
            <a:r>
              <a:rPr lang="en-US" sz="2911">
                <a:solidFill>
                  <a:srgbClr val="FFFFFF"/>
                </a:solidFill>
                <a:latin typeface="Antic Italics"/>
              </a:rPr>
              <a:t>NIM 2109116068</a:t>
            </a:r>
          </a:p>
        </p:txBody>
      </p:sp>
      <p:sp>
        <p:nvSpPr>
          <p:cNvPr name="TextBox 21" id="21"/>
          <p:cNvSpPr txBox="true"/>
          <p:nvPr/>
        </p:nvSpPr>
        <p:spPr>
          <a:xfrm rot="0">
            <a:off x="6313508" y="5676785"/>
            <a:ext cx="5956758" cy="664006"/>
          </a:xfrm>
          <a:prstGeom prst="rect">
            <a:avLst/>
          </a:prstGeom>
        </p:spPr>
        <p:txBody>
          <a:bodyPr anchor="t" rtlCol="false" tIns="0" lIns="0" bIns="0" rIns="0">
            <a:spAutoFit/>
          </a:bodyPr>
          <a:lstStyle/>
          <a:p>
            <a:pPr>
              <a:lnSpc>
                <a:spcPts val="5401"/>
              </a:lnSpc>
            </a:pPr>
            <a:r>
              <a:rPr lang="en-US" sz="3858">
                <a:solidFill>
                  <a:srgbClr val="FFFFFF"/>
                </a:solidFill>
                <a:latin typeface="Garet Italics"/>
              </a:rPr>
              <a:t>Hadi Prasetiyo</a:t>
            </a:r>
          </a:p>
        </p:txBody>
      </p:sp>
      <p:sp>
        <p:nvSpPr>
          <p:cNvPr name="TextBox 22" id="22"/>
          <p:cNvSpPr txBox="true"/>
          <p:nvPr/>
        </p:nvSpPr>
        <p:spPr>
          <a:xfrm rot="0">
            <a:off x="6313508" y="7107957"/>
            <a:ext cx="5956758" cy="664006"/>
          </a:xfrm>
          <a:prstGeom prst="rect">
            <a:avLst/>
          </a:prstGeom>
        </p:spPr>
        <p:txBody>
          <a:bodyPr anchor="t" rtlCol="false" tIns="0" lIns="0" bIns="0" rIns="0">
            <a:spAutoFit/>
          </a:bodyPr>
          <a:lstStyle/>
          <a:p>
            <a:pPr>
              <a:lnSpc>
                <a:spcPts val="5401"/>
              </a:lnSpc>
            </a:pPr>
            <a:r>
              <a:rPr lang="en-US" sz="3858">
                <a:solidFill>
                  <a:srgbClr val="FFFFFF"/>
                </a:solidFill>
                <a:latin typeface="Garet Italics"/>
              </a:rPr>
              <a:t>Jenita Nice Pa'doran</a:t>
            </a:r>
          </a:p>
        </p:txBody>
      </p:sp>
      <p:sp>
        <p:nvSpPr>
          <p:cNvPr name="TextBox 23" id="23"/>
          <p:cNvSpPr txBox="true"/>
          <p:nvPr/>
        </p:nvSpPr>
        <p:spPr>
          <a:xfrm rot="0">
            <a:off x="12745918" y="5769536"/>
            <a:ext cx="4513382" cy="497553"/>
          </a:xfrm>
          <a:prstGeom prst="rect">
            <a:avLst/>
          </a:prstGeom>
        </p:spPr>
        <p:txBody>
          <a:bodyPr anchor="t" rtlCol="false" tIns="0" lIns="0" bIns="0" rIns="0">
            <a:spAutoFit/>
          </a:bodyPr>
          <a:lstStyle/>
          <a:p>
            <a:pPr>
              <a:lnSpc>
                <a:spcPts val="4075"/>
              </a:lnSpc>
            </a:pPr>
            <a:r>
              <a:rPr lang="en-US" sz="2911">
                <a:solidFill>
                  <a:srgbClr val="FFFFFF"/>
                </a:solidFill>
                <a:latin typeface="Antic Italics"/>
              </a:rPr>
              <a:t>NIM 2109116070</a:t>
            </a:r>
          </a:p>
        </p:txBody>
      </p:sp>
      <p:sp>
        <p:nvSpPr>
          <p:cNvPr name="TextBox 24" id="24"/>
          <p:cNvSpPr txBox="true"/>
          <p:nvPr/>
        </p:nvSpPr>
        <p:spPr>
          <a:xfrm rot="0">
            <a:off x="12745918" y="7200708"/>
            <a:ext cx="4513382" cy="497553"/>
          </a:xfrm>
          <a:prstGeom prst="rect">
            <a:avLst/>
          </a:prstGeom>
        </p:spPr>
        <p:txBody>
          <a:bodyPr anchor="t" rtlCol="false" tIns="0" lIns="0" bIns="0" rIns="0">
            <a:spAutoFit/>
          </a:bodyPr>
          <a:lstStyle/>
          <a:p>
            <a:pPr>
              <a:lnSpc>
                <a:spcPts val="4075"/>
              </a:lnSpc>
            </a:pPr>
            <a:r>
              <a:rPr lang="en-US" sz="2911">
                <a:solidFill>
                  <a:srgbClr val="FFFFFF"/>
                </a:solidFill>
                <a:latin typeface="Antic Italics"/>
              </a:rPr>
              <a:t>NIM 2109116072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359949" y="1333199"/>
            <a:ext cx="7568102" cy="666719"/>
            <a:chOff x="0" y="0"/>
            <a:chExt cx="4974971" cy="438275"/>
          </a:xfrm>
        </p:grpSpPr>
        <p:sp>
          <p:nvSpPr>
            <p:cNvPr name="Freeform 12" id="12"/>
            <p:cNvSpPr/>
            <p:nvPr/>
          </p:nvSpPr>
          <p:spPr>
            <a:xfrm flipH="false" flipV="false" rot="0">
              <a:off x="0" y="0"/>
              <a:ext cx="4974971" cy="438275"/>
            </a:xfrm>
            <a:custGeom>
              <a:avLst/>
              <a:gdLst/>
              <a:ahLst/>
              <a:cxnLst/>
              <a:rect r="r" b="b" t="t" l="l"/>
              <a:pathLst>
                <a:path h="438275" w="4974971">
                  <a:moveTo>
                    <a:pt x="203200" y="0"/>
                  </a:moveTo>
                  <a:lnTo>
                    <a:pt x="4974971" y="0"/>
                  </a:lnTo>
                  <a:lnTo>
                    <a:pt x="4771771"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771771"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359949" y="774240"/>
            <a:ext cx="7568102" cy="1111249"/>
          </a:xfrm>
          <a:prstGeom prst="rect">
            <a:avLst/>
          </a:prstGeom>
        </p:spPr>
        <p:txBody>
          <a:bodyPr anchor="t" rtlCol="false" tIns="0" lIns="0" bIns="0" rIns="0">
            <a:spAutoFit/>
          </a:bodyPr>
          <a:lstStyle/>
          <a:p>
            <a:pPr algn="ctr">
              <a:lnSpc>
                <a:spcPts val="9100"/>
              </a:lnSpc>
            </a:pPr>
            <a:r>
              <a:rPr lang="en-US" sz="6500">
                <a:solidFill>
                  <a:srgbClr val="695941"/>
                </a:solidFill>
                <a:latin typeface="Barlow SemiCondensed Italics"/>
              </a:rPr>
              <a:t>Transform &amp; Extraction</a:t>
            </a:r>
          </a:p>
        </p:txBody>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5" id="25"/>
          <p:cNvSpPr/>
          <p:nvPr/>
        </p:nvSpPr>
        <p:spPr>
          <a:xfrm flipH="false" flipV="false" rot="-2700000">
            <a:off x="8722877" y="6460831"/>
            <a:ext cx="1723495" cy="1723495"/>
          </a:xfrm>
          <a:custGeom>
            <a:avLst/>
            <a:gdLst/>
            <a:ahLst/>
            <a:cxnLst/>
            <a:rect r="r" b="b" t="t" l="l"/>
            <a:pathLst>
              <a:path h="1723495" w="1723495">
                <a:moveTo>
                  <a:pt x="0" y="0"/>
                </a:moveTo>
                <a:lnTo>
                  <a:pt x="1723495" y="0"/>
                </a:lnTo>
                <a:lnTo>
                  <a:pt x="1723495" y="1723496"/>
                </a:lnTo>
                <a:lnTo>
                  <a:pt x="0" y="1723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381507" y="2228518"/>
            <a:ext cx="9236766" cy="4718951"/>
          </a:xfrm>
          <a:custGeom>
            <a:avLst/>
            <a:gdLst/>
            <a:ahLst/>
            <a:cxnLst/>
            <a:rect r="r" b="b" t="t" l="l"/>
            <a:pathLst>
              <a:path h="4718951" w="9236766">
                <a:moveTo>
                  <a:pt x="0" y="0"/>
                </a:moveTo>
                <a:lnTo>
                  <a:pt x="9236767" y="0"/>
                </a:lnTo>
                <a:lnTo>
                  <a:pt x="9236767" y="4718951"/>
                </a:lnTo>
                <a:lnTo>
                  <a:pt x="0" y="4718951"/>
                </a:lnTo>
                <a:lnTo>
                  <a:pt x="0" y="0"/>
                </a:lnTo>
                <a:close/>
              </a:path>
            </a:pathLst>
          </a:custGeom>
          <a:blipFill>
            <a:blip r:embed="rId4"/>
            <a:stretch>
              <a:fillRect l="0" t="0" r="0" b="0"/>
            </a:stretch>
          </a:blipFill>
        </p:spPr>
      </p:sp>
      <p:sp>
        <p:nvSpPr>
          <p:cNvPr name="Freeform 27" id="27"/>
          <p:cNvSpPr/>
          <p:nvPr/>
        </p:nvSpPr>
        <p:spPr>
          <a:xfrm flipH="false" flipV="false" rot="0">
            <a:off x="5240473" y="6773830"/>
            <a:ext cx="10673974" cy="3534888"/>
          </a:xfrm>
          <a:custGeom>
            <a:avLst/>
            <a:gdLst/>
            <a:ahLst/>
            <a:cxnLst/>
            <a:rect r="r" b="b" t="t" l="l"/>
            <a:pathLst>
              <a:path h="3534888" w="10673974">
                <a:moveTo>
                  <a:pt x="0" y="0"/>
                </a:moveTo>
                <a:lnTo>
                  <a:pt x="10673974" y="0"/>
                </a:lnTo>
                <a:lnTo>
                  <a:pt x="10673974" y="3534888"/>
                </a:lnTo>
                <a:lnTo>
                  <a:pt x="0" y="3534888"/>
                </a:lnTo>
                <a:lnTo>
                  <a:pt x="0" y="0"/>
                </a:lnTo>
                <a:close/>
              </a:path>
            </a:pathLst>
          </a:custGeom>
          <a:blipFill>
            <a:blip r:embed="rId5"/>
            <a:stretch>
              <a:fillRect l="0" t="0" r="0" b="0"/>
            </a:stretch>
          </a:blipFill>
        </p:spPr>
      </p:sp>
      <p:sp>
        <p:nvSpPr>
          <p:cNvPr name="TextBox 28" id="28"/>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20</a:t>
            </a:r>
          </a:p>
        </p:txBody>
      </p:sp>
      <p:sp>
        <p:nvSpPr>
          <p:cNvPr name="TextBox 29" id="29"/>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578688" y="313764"/>
            <a:ext cx="5256593" cy="793952"/>
            <a:chOff x="0" y="0"/>
            <a:chExt cx="4036038" cy="609600"/>
          </a:xfrm>
        </p:grpSpPr>
        <p:sp>
          <p:nvSpPr>
            <p:cNvPr name="Freeform 15" id="15"/>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16" id="16"/>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18" id="18"/>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19" id="19"/>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0" id="20"/>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1" id="21"/>
          <p:cNvSpPr/>
          <p:nvPr/>
        </p:nvSpPr>
        <p:spPr>
          <a:xfrm flipH="false" flipV="false" rot="0">
            <a:off x="3347499" y="1733233"/>
            <a:ext cx="11607393" cy="4328987"/>
          </a:xfrm>
          <a:custGeom>
            <a:avLst/>
            <a:gdLst/>
            <a:ahLst/>
            <a:cxnLst/>
            <a:rect r="r" b="b" t="t" l="l"/>
            <a:pathLst>
              <a:path h="4328987" w="11607393">
                <a:moveTo>
                  <a:pt x="0" y="0"/>
                </a:moveTo>
                <a:lnTo>
                  <a:pt x="11607393" y="0"/>
                </a:lnTo>
                <a:lnTo>
                  <a:pt x="11607393" y="4328987"/>
                </a:lnTo>
                <a:lnTo>
                  <a:pt x="0" y="4328987"/>
                </a:lnTo>
                <a:lnTo>
                  <a:pt x="0" y="0"/>
                </a:lnTo>
                <a:close/>
              </a:path>
            </a:pathLst>
          </a:custGeom>
          <a:blipFill>
            <a:blip r:embed="rId2"/>
            <a:stretch>
              <a:fillRect l="0" t="0" r="0" b="0"/>
            </a:stretch>
          </a:blipFill>
        </p:spPr>
      </p:sp>
      <p:sp>
        <p:nvSpPr>
          <p:cNvPr name="Freeform 22" id="22"/>
          <p:cNvSpPr/>
          <p:nvPr/>
        </p:nvSpPr>
        <p:spPr>
          <a:xfrm flipH="false" flipV="false" rot="0">
            <a:off x="3340303" y="6043641"/>
            <a:ext cx="11607393" cy="4243359"/>
          </a:xfrm>
          <a:custGeom>
            <a:avLst/>
            <a:gdLst/>
            <a:ahLst/>
            <a:cxnLst/>
            <a:rect r="r" b="b" t="t" l="l"/>
            <a:pathLst>
              <a:path h="4243359" w="11607393">
                <a:moveTo>
                  <a:pt x="0" y="0"/>
                </a:moveTo>
                <a:lnTo>
                  <a:pt x="11607394" y="0"/>
                </a:lnTo>
                <a:lnTo>
                  <a:pt x="11607394" y="4243359"/>
                </a:lnTo>
                <a:lnTo>
                  <a:pt x="0" y="4243359"/>
                </a:lnTo>
                <a:lnTo>
                  <a:pt x="0" y="0"/>
                </a:lnTo>
                <a:close/>
              </a:path>
            </a:pathLst>
          </a:custGeom>
          <a:blipFill>
            <a:blip r:embed="rId3"/>
            <a:stretch>
              <a:fillRect l="0" t="0" r="0" b="0"/>
            </a:stretch>
          </a:blipFill>
        </p:spPr>
      </p:sp>
      <p:sp>
        <p:nvSpPr>
          <p:cNvPr name="TextBox 23" id="23"/>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21</a:t>
            </a:r>
          </a:p>
        </p:txBody>
      </p:sp>
      <p:sp>
        <p:nvSpPr>
          <p:cNvPr name="TextBox 24" id="24"/>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578688" y="313764"/>
            <a:ext cx="5256593" cy="793952"/>
            <a:chOff x="0" y="0"/>
            <a:chExt cx="4036038" cy="609600"/>
          </a:xfrm>
        </p:grpSpPr>
        <p:sp>
          <p:nvSpPr>
            <p:cNvPr name="Freeform 15" id="15"/>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16" id="16"/>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18" id="18"/>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19" id="19"/>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0" id="20"/>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1" id="21"/>
          <p:cNvSpPr/>
          <p:nvPr/>
        </p:nvSpPr>
        <p:spPr>
          <a:xfrm flipH="false" flipV="false" rot="0">
            <a:off x="3308574" y="1622495"/>
            <a:ext cx="11670852" cy="4295256"/>
          </a:xfrm>
          <a:custGeom>
            <a:avLst/>
            <a:gdLst/>
            <a:ahLst/>
            <a:cxnLst/>
            <a:rect r="r" b="b" t="t" l="l"/>
            <a:pathLst>
              <a:path h="4295256" w="11670852">
                <a:moveTo>
                  <a:pt x="0" y="0"/>
                </a:moveTo>
                <a:lnTo>
                  <a:pt x="11670852" y="0"/>
                </a:lnTo>
                <a:lnTo>
                  <a:pt x="11670852" y="4295256"/>
                </a:lnTo>
                <a:lnTo>
                  <a:pt x="0" y="4295256"/>
                </a:lnTo>
                <a:lnTo>
                  <a:pt x="0" y="0"/>
                </a:lnTo>
                <a:close/>
              </a:path>
            </a:pathLst>
          </a:custGeom>
          <a:blipFill>
            <a:blip r:embed="rId2"/>
            <a:stretch>
              <a:fillRect l="0" t="0" r="0" b="0"/>
            </a:stretch>
          </a:blipFill>
        </p:spPr>
      </p:sp>
      <p:sp>
        <p:nvSpPr>
          <p:cNvPr name="Freeform 22" id="22"/>
          <p:cNvSpPr/>
          <p:nvPr/>
        </p:nvSpPr>
        <p:spPr>
          <a:xfrm flipH="false" flipV="false" rot="0">
            <a:off x="3308574" y="5984426"/>
            <a:ext cx="11670852" cy="4270057"/>
          </a:xfrm>
          <a:custGeom>
            <a:avLst/>
            <a:gdLst/>
            <a:ahLst/>
            <a:cxnLst/>
            <a:rect r="r" b="b" t="t" l="l"/>
            <a:pathLst>
              <a:path h="4270057" w="11670852">
                <a:moveTo>
                  <a:pt x="0" y="0"/>
                </a:moveTo>
                <a:lnTo>
                  <a:pt x="11670852" y="0"/>
                </a:lnTo>
                <a:lnTo>
                  <a:pt x="11670852" y="4270057"/>
                </a:lnTo>
                <a:lnTo>
                  <a:pt x="0" y="4270057"/>
                </a:lnTo>
                <a:lnTo>
                  <a:pt x="0" y="0"/>
                </a:lnTo>
                <a:close/>
              </a:path>
            </a:pathLst>
          </a:custGeom>
          <a:blipFill>
            <a:blip r:embed="rId3"/>
            <a:stretch>
              <a:fillRect l="0" t="0" r="0" b="0"/>
            </a:stretch>
          </a:blipFill>
        </p:spPr>
      </p:sp>
      <p:sp>
        <p:nvSpPr>
          <p:cNvPr name="TextBox 23" id="23"/>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22</a:t>
            </a:r>
          </a:p>
        </p:txBody>
      </p:sp>
      <p:sp>
        <p:nvSpPr>
          <p:cNvPr name="TextBox 24" id="24"/>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801393" y="955776"/>
            <a:ext cx="6747927" cy="666719"/>
            <a:chOff x="0" y="0"/>
            <a:chExt cx="4435820" cy="438275"/>
          </a:xfrm>
        </p:grpSpPr>
        <p:sp>
          <p:nvSpPr>
            <p:cNvPr name="Freeform 12" id="12"/>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323495" y="440593"/>
            <a:ext cx="7568102" cy="1111249"/>
          </a:xfrm>
          <a:prstGeom prst="rect">
            <a:avLst/>
          </a:prstGeom>
        </p:spPr>
        <p:txBody>
          <a:bodyPr anchor="t" rtlCol="false" tIns="0" lIns="0" bIns="0" rIns="0">
            <a:spAutoFit/>
          </a:bodyPr>
          <a:lstStyle/>
          <a:p>
            <a:pPr algn="ctr">
              <a:lnSpc>
                <a:spcPts val="9100"/>
              </a:lnSpc>
            </a:pPr>
            <a:r>
              <a:rPr lang="en-US" sz="6500">
                <a:solidFill>
                  <a:srgbClr val="695941"/>
                </a:solidFill>
                <a:latin typeface="Barlow SemiCondensed Italics"/>
              </a:rPr>
              <a:t>REDUCTION</a:t>
            </a:r>
          </a:p>
        </p:txBody>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grpSp>
        <p:nvGrpSpPr>
          <p:cNvPr name="Group 25" id="25"/>
          <p:cNvGrpSpPr/>
          <p:nvPr/>
        </p:nvGrpSpPr>
        <p:grpSpPr>
          <a:xfrm rot="0">
            <a:off x="5516105" y="3200080"/>
            <a:ext cx="7527412" cy="666719"/>
            <a:chOff x="0" y="0"/>
            <a:chExt cx="4948223" cy="438275"/>
          </a:xfrm>
        </p:grpSpPr>
        <p:sp>
          <p:nvSpPr>
            <p:cNvPr name="Freeform 26" id="26"/>
            <p:cNvSpPr/>
            <p:nvPr/>
          </p:nvSpPr>
          <p:spPr>
            <a:xfrm flipH="false" flipV="false" rot="0">
              <a:off x="0" y="0"/>
              <a:ext cx="4948223" cy="438275"/>
            </a:xfrm>
            <a:custGeom>
              <a:avLst/>
              <a:gdLst/>
              <a:ahLst/>
              <a:cxnLst/>
              <a:rect r="r" b="b" t="t" l="l"/>
              <a:pathLst>
                <a:path h="438275" w="4948223">
                  <a:moveTo>
                    <a:pt x="203200" y="0"/>
                  </a:moveTo>
                  <a:lnTo>
                    <a:pt x="4948223" y="0"/>
                  </a:lnTo>
                  <a:lnTo>
                    <a:pt x="4745023" y="438275"/>
                  </a:lnTo>
                  <a:lnTo>
                    <a:pt x="0" y="438275"/>
                  </a:lnTo>
                  <a:lnTo>
                    <a:pt x="203200" y="0"/>
                  </a:lnTo>
                  <a:close/>
                </a:path>
              </a:pathLst>
            </a:custGeom>
            <a:solidFill>
              <a:srgbClr val="FFFFFF"/>
            </a:solidFill>
            <a:ln cap="sq">
              <a:noFill/>
              <a:prstDash val="solid"/>
              <a:miter/>
            </a:ln>
          </p:spPr>
        </p:sp>
        <p:sp>
          <p:nvSpPr>
            <p:cNvPr name="TextBox 27" id="27"/>
            <p:cNvSpPr txBox="true"/>
            <p:nvPr/>
          </p:nvSpPr>
          <p:spPr>
            <a:xfrm>
              <a:off x="101600" y="-47625"/>
              <a:ext cx="4745023" cy="485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8" id="28"/>
          <p:cNvSpPr/>
          <p:nvPr/>
        </p:nvSpPr>
        <p:spPr>
          <a:xfrm flipH="false" flipV="false" rot="0">
            <a:off x="4014021" y="1866583"/>
            <a:ext cx="10259958" cy="685341"/>
          </a:xfrm>
          <a:custGeom>
            <a:avLst/>
            <a:gdLst/>
            <a:ahLst/>
            <a:cxnLst/>
            <a:rect r="r" b="b" t="t" l="l"/>
            <a:pathLst>
              <a:path h="685341" w="10259958">
                <a:moveTo>
                  <a:pt x="0" y="0"/>
                </a:moveTo>
                <a:lnTo>
                  <a:pt x="10259958" y="0"/>
                </a:lnTo>
                <a:lnTo>
                  <a:pt x="10259958" y="685341"/>
                </a:lnTo>
                <a:lnTo>
                  <a:pt x="0" y="685341"/>
                </a:lnTo>
                <a:lnTo>
                  <a:pt x="0" y="0"/>
                </a:lnTo>
                <a:close/>
              </a:path>
            </a:pathLst>
          </a:custGeom>
          <a:blipFill>
            <a:blip r:embed="rId2"/>
            <a:stretch>
              <a:fillRect l="0" t="0" r="0" b="0"/>
            </a:stretch>
          </a:blipFill>
        </p:spPr>
      </p:sp>
      <p:sp>
        <p:nvSpPr>
          <p:cNvPr name="Freeform 29" id="29"/>
          <p:cNvSpPr/>
          <p:nvPr/>
        </p:nvSpPr>
        <p:spPr>
          <a:xfrm flipH="false" flipV="false" rot="0">
            <a:off x="4145503" y="4308974"/>
            <a:ext cx="9996993" cy="739688"/>
          </a:xfrm>
          <a:custGeom>
            <a:avLst/>
            <a:gdLst/>
            <a:ahLst/>
            <a:cxnLst/>
            <a:rect r="r" b="b" t="t" l="l"/>
            <a:pathLst>
              <a:path h="739688" w="9996993">
                <a:moveTo>
                  <a:pt x="0" y="0"/>
                </a:moveTo>
                <a:lnTo>
                  <a:pt x="9996994" y="0"/>
                </a:lnTo>
                <a:lnTo>
                  <a:pt x="9996994" y="739688"/>
                </a:lnTo>
                <a:lnTo>
                  <a:pt x="0" y="739688"/>
                </a:lnTo>
                <a:lnTo>
                  <a:pt x="0" y="0"/>
                </a:lnTo>
                <a:close/>
              </a:path>
            </a:pathLst>
          </a:custGeom>
          <a:blipFill>
            <a:blip r:embed="rId3"/>
            <a:stretch>
              <a:fillRect l="0" t="0" r="0" b="0"/>
            </a:stretch>
          </a:blipFill>
        </p:spPr>
      </p:sp>
      <p:grpSp>
        <p:nvGrpSpPr>
          <p:cNvPr name="Group 30" id="30"/>
          <p:cNvGrpSpPr/>
          <p:nvPr/>
        </p:nvGrpSpPr>
        <p:grpSpPr>
          <a:xfrm rot="0">
            <a:off x="5595785" y="5980524"/>
            <a:ext cx="7527412" cy="666719"/>
            <a:chOff x="0" y="0"/>
            <a:chExt cx="4948223" cy="438275"/>
          </a:xfrm>
        </p:grpSpPr>
        <p:sp>
          <p:nvSpPr>
            <p:cNvPr name="Freeform 31" id="31"/>
            <p:cNvSpPr/>
            <p:nvPr/>
          </p:nvSpPr>
          <p:spPr>
            <a:xfrm flipH="false" flipV="false" rot="0">
              <a:off x="0" y="0"/>
              <a:ext cx="4948223" cy="438275"/>
            </a:xfrm>
            <a:custGeom>
              <a:avLst/>
              <a:gdLst/>
              <a:ahLst/>
              <a:cxnLst/>
              <a:rect r="r" b="b" t="t" l="l"/>
              <a:pathLst>
                <a:path h="438275" w="4948223">
                  <a:moveTo>
                    <a:pt x="203200" y="0"/>
                  </a:moveTo>
                  <a:lnTo>
                    <a:pt x="4948223" y="0"/>
                  </a:lnTo>
                  <a:lnTo>
                    <a:pt x="4745023" y="438275"/>
                  </a:lnTo>
                  <a:lnTo>
                    <a:pt x="0" y="438275"/>
                  </a:lnTo>
                  <a:lnTo>
                    <a:pt x="203200" y="0"/>
                  </a:lnTo>
                  <a:close/>
                </a:path>
              </a:pathLst>
            </a:custGeom>
            <a:solidFill>
              <a:srgbClr val="FFFFFF"/>
            </a:solidFill>
            <a:ln cap="sq">
              <a:noFill/>
              <a:prstDash val="solid"/>
              <a:miter/>
            </a:ln>
          </p:spPr>
        </p:sp>
        <p:sp>
          <p:nvSpPr>
            <p:cNvPr name="TextBox 32" id="32"/>
            <p:cNvSpPr txBox="true"/>
            <p:nvPr/>
          </p:nvSpPr>
          <p:spPr>
            <a:xfrm>
              <a:off x="101600" y="-47625"/>
              <a:ext cx="4745023" cy="485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33" id="33"/>
          <p:cNvSpPr/>
          <p:nvPr/>
        </p:nvSpPr>
        <p:spPr>
          <a:xfrm flipH="false" flipV="false" rot="0">
            <a:off x="5282586" y="6999668"/>
            <a:ext cx="7994449" cy="3052111"/>
          </a:xfrm>
          <a:custGeom>
            <a:avLst/>
            <a:gdLst/>
            <a:ahLst/>
            <a:cxnLst/>
            <a:rect r="r" b="b" t="t" l="l"/>
            <a:pathLst>
              <a:path h="3052111" w="7994449">
                <a:moveTo>
                  <a:pt x="0" y="0"/>
                </a:moveTo>
                <a:lnTo>
                  <a:pt x="7994450" y="0"/>
                </a:lnTo>
                <a:lnTo>
                  <a:pt x="7994450" y="3052111"/>
                </a:lnTo>
                <a:lnTo>
                  <a:pt x="0" y="3052111"/>
                </a:lnTo>
                <a:lnTo>
                  <a:pt x="0" y="0"/>
                </a:lnTo>
                <a:close/>
              </a:path>
            </a:pathLst>
          </a:custGeom>
          <a:blipFill>
            <a:blip r:embed="rId4"/>
            <a:stretch>
              <a:fillRect l="0" t="0" r="0" b="0"/>
            </a:stretch>
          </a:blipFill>
        </p:spPr>
      </p:sp>
      <p:sp>
        <p:nvSpPr>
          <p:cNvPr name="TextBox 34" id="34"/>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23</a:t>
            </a:r>
          </a:p>
        </p:txBody>
      </p:sp>
      <p:sp>
        <p:nvSpPr>
          <p:cNvPr name="TextBox 35" id="35"/>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sp>
        <p:nvSpPr>
          <p:cNvPr name="TextBox 36" id="36"/>
          <p:cNvSpPr txBox="true"/>
          <p:nvPr/>
        </p:nvSpPr>
        <p:spPr>
          <a:xfrm rot="0">
            <a:off x="5147835" y="2582542"/>
            <a:ext cx="7568102" cy="1111249"/>
          </a:xfrm>
          <a:prstGeom prst="rect">
            <a:avLst/>
          </a:prstGeom>
        </p:spPr>
        <p:txBody>
          <a:bodyPr anchor="t" rtlCol="false" tIns="0" lIns="0" bIns="0" rIns="0">
            <a:spAutoFit/>
          </a:bodyPr>
          <a:lstStyle/>
          <a:p>
            <a:pPr algn="ctr">
              <a:lnSpc>
                <a:spcPts val="9100"/>
              </a:lnSpc>
            </a:pPr>
            <a:r>
              <a:rPr lang="en-US" sz="6500">
                <a:solidFill>
                  <a:srgbClr val="695941"/>
                </a:solidFill>
                <a:latin typeface="Barlow SemiCondensed Italics"/>
              </a:rPr>
              <a:t>SLICING</a:t>
            </a:r>
          </a:p>
        </p:txBody>
      </p:sp>
      <p:sp>
        <p:nvSpPr>
          <p:cNvPr name="TextBox 37" id="37"/>
          <p:cNvSpPr txBox="true"/>
          <p:nvPr/>
        </p:nvSpPr>
        <p:spPr>
          <a:xfrm rot="0">
            <a:off x="5227515" y="5362987"/>
            <a:ext cx="7568102" cy="1111249"/>
          </a:xfrm>
          <a:prstGeom prst="rect">
            <a:avLst/>
          </a:prstGeom>
        </p:spPr>
        <p:txBody>
          <a:bodyPr anchor="t" rtlCol="false" tIns="0" lIns="0" bIns="0" rIns="0">
            <a:spAutoFit/>
          </a:bodyPr>
          <a:lstStyle/>
          <a:p>
            <a:pPr algn="ctr">
              <a:lnSpc>
                <a:spcPts val="9100"/>
              </a:lnSpc>
            </a:pPr>
            <a:r>
              <a:rPr lang="en-US" sz="6500">
                <a:solidFill>
                  <a:srgbClr val="695941"/>
                </a:solidFill>
                <a:latin typeface="Barlow SemiCondensed Italics"/>
              </a:rPr>
              <a:t>ENCODING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801393" y="955776"/>
            <a:ext cx="6747927" cy="666719"/>
            <a:chOff x="0" y="0"/>
            <a:chExt cx="4435820" cy="438275"/>
          </a:xfrm>
        </p:grpSpPr>
        <p:sp>
          <p:nvSpPr>
            <p:cNvPr name="Freeform 12" id="12"/>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323495" y="440593"/>
            <a:ext cx="7568102" cy="1111249"/>
          </a:xfrm>
          <a:prstGeom prst="rect">
            <a:avLst/>
          </a:prstGeom>
        </p:spPr>
        <p:txBody>
          <a:bodyPr anchor="t" rtlCol="false" tIns="0" lIns="0" bIns="0" rIns="0">
            <a:spAutoFit/>
          </a:bodyPr>
          <a:lstStyle/>
          <a:p>
            <a:pPr algn="ctr">
              <a:lnSpc>
                <a:spcPts val="9100"/>
              </a:lnSpc>
            </a:pPr>
            <a:r>
              <a:rPr lang="en-US" sz="6500">
                <a:solidFill>
                  <a:srgbClr val="695941"/>
                </a:solidFill>
                <a:latin typeface="Barlow SemiCondensed Italics"/>
              </a:rPr>
              <a:t>SPLITTING</a:t>
            </a:r>
          </a:p>
        </p:txBody>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5" id="25"/>
          <p:cNvSpPr/>
          <p:nvPr/>
        </p:nvSpPr>
        <p:spPr>
          <a:xfrm flipH="false" flipV="false" rot="0">
            <a:off x="3590525" y="2018983"/>
            <a:ext cx="11034042" cy="1367730"/>
          </a:xfrm>
          <a:custGeom>
            <a:avLst/>
            <a:gdLst/>
            <a:ahLst/>
            <a:cxnLst/>
            <a:rect r="r" b="b" t="t" l="l"/>
            <a:pathLst>
              <a:path h="1367730" w="11034042">
                <a:moveTo>
                  <a:pt x="0" y="0"/>
                </a:moveTo>
                <a:lnTo>
                  <a:pt x="11034042" y="0"/>
                </a:lnTo>
                <a:lnTo>
                  <a:pt x="11034042" y="1367730"/>
                </a:lnTo>
                <a:lnTo>
                  <a:pt x="0" y="1367730"/>
                </a:lnTo>
                <a:lnTo>
                  <a:pt x="0" y="0"/>
                </a:lnTo>
                <a:close/>
              </a:path>
            </a:pathLst>
          </a:custGeom>
          <a:blipFill>
            <a:blip r:embed="rId2"/>
            <a:stretch>
              <a:fillRect l="0" t="0" r="0" b="0"/>
            </a:stretch>
          </a:blipFill>
        </p:spPr>
      </p:sp>
      <p:sp>
        <p:nvSpPr>
          <p:cNvPr name="Freeform 26" id="26"/>
          <p:cNvSpPr/>
          <p:nvPr/>
        </p:nvSpPr>
        <p:spPr>
          <a:xfrm flipH="false" flipV="false" rot="0">
            <a:off x="5256029" y="4805938"/>
            <a:ext cx="7703033" cy="5471712"/>
          </a:xfrm>
          <a:custGeom>
            <a:avLst/>
            <a:gdLst/>
            <a:ahLst/>
            <a:cxnLst/>
            <a:rect r="r" b="b" t="t" l="l"/>
            <a:pathLst>
              <a:path h="5471712" w="7703033">
                <a:moveTo>
                  <a:pt x="0" y="0"/>
                </a:moveTo>
                <a:lnTo>
                  <a:pt x="7703033" y="0"/>
                </a:lnTo>
                <a:lnTo>
                  <a:pt x="7703033" y="5471711"/>
                </a:lnTo>
                <a:lnTo>
                  <a:pt x="0" y="5471711"/>
                </a:lnTo>
                <a:lnTo>
                  <a:pt x="0" y="0"/>
                </a:lnTo>
                <a:close/>
              </a:path>
            </a:pathLst>
          </a:custGeom>
          <a:blipFill>
            <a:blip r:embed="rId3"/>
            <a:stretch>
              <a:fillRect l="0" t="0" r="0" b="0"/>
            </a:stretch>
          </a:blipFill>
        </p:spPr>
      </p:sp>
      <p:sp>
        <p:nvSpPr>
          <p:cNvPr name="TextBox 27" id="27"/>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24</a:t>
            </a:r>
          </a:p>
        </p:txBody>
      </p:sp>
      <p:sp>
        <p:nvSpPr>
          <p:cNvPr name="TextBox 28" id="28"/>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grpSp>
        <p:nvGrpSpPr>
          <p:cNvPr name="Group 29" id="29"/>
          <p:cNvGrpSpPr/>
          <p:nvPr/>
        </p:nvGrpSpPr>
        <p:grpSpPr>
          <a:xfrm rot="0">
            <a:off x="5837847" y="3778071"/>
            <a:ext cx="6747927" cy="666719"/>
            <a:chOff x="0" y="0"/>
            <a:chExt cx="4435820" cy="438275"/>
          </a:xfrm>
        </p:grpSpPr>
        <p:sp>
          <p:nvSpPr>
            <p:cNvPr name="Freeform 30" id="30"/>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31" id="31"/>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2" id="32"/>
          <p:cNvSpPr txBox="true"/>
          <p:nvPr/>
        </p:nvSpPr>
        <p:spPr>
          <a:xfrm rot="0">
            <a:off x="5359949" y="3262888"/>
            <a:ext cx="7568102" cy="1111249"/>
          </a:xfrm>
          <a:prstGeom prst="rect">
            <a:avLst/>
          </a:prstGeom>
        </p:spPr>
        <p:txBody>
          <a:bodyPr anchor="t" rtlCol="false" tIns="0" lIns="0" bIns="0" rIns="0">
            <a:spAutoFit/>
          </a:bodyPr>
          <a:lstStyle/>
          <a:p>
            <a:pPr algn="ctr">
              <a:lnSpc>
                <a:spcPts val="9100"/>
              </a:lnSpc>
            </a:pPr>
            <a:r>
              <a:rPr lang="en-US" sz="6500">
                <a:solidFill>
                  <a:srgbClr val="695941"/>
                </a:solidFill>
                <a:latin typeface="Barlow SemiCondensed Italics"/>
              </a:rPr>
              <a:t>Cross Validation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578688" y="313764"/>
            <a:ext cx="5256593" cy="793952"/>
            <a:chOff x="0" y="0"/>
            <a:chExt cx="4036038" cy="609600"/>
          </a:xfrm>
        </p:grpSpPr>
        <p:sp>
          <p:nvSpPr>
            <p:cNvPr name="Freeform 15" id="15"/>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16" id="16"/>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18" id="18"/>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19" id="19"/>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0" id="20"/>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1" id="21"/>
          <p:cNvSpPr/>
          <p:nvPr/>
        </p:nvSpPr>
        <p:spPr>
          <a:xfrm flipH="false" flipV="false" rot="0">
            <a:off x="605198" y="1130157"/>
            <a:ext cx="8538802" cy="5272966"/>
          </a:xfrm>
          <a:custGeom>
            <a:avLst/>
            <a:gdLst/>
            <a:ahLst/>
            <a:cxnLst/>
            <a:rect r="r" b="b" t="t" l="l"/>
            <a:pathLst>
              <a:path h="5272966" w="8538802">
                <a:moveTo>
                  <a:pt x="0" y="0"/>
                </a:moveTo>
                <a:lnTo>
                  <a:pt x="8538802" y="0"/>
                </a:lnTo>
                <a:lnTo>
                  <a:pt x="8538802" y="5272966"/>
                </a:lnTo>
                <a:lnTo>
                  <a:pt x="0" y="5272966"/>
                </a:lnTo>
                <a:lnTo>
                  <a:pt x="0" y="0"/>
                </a:lnTo>
                <a:close/>
              </a:path>
            </a:pathLst>
          </a:custGeom>
          <a:blipFill>
            <a:blip r:embed="rId2"/>
            <a:stretch>
              <a:fillRect l="0" t="0" r="0" b="0"/>
            </a:stretch>
          </a:blipFill>
        </p:spPr>
      </p:sp>
      <p:sp>
        <p:nvSpPr>
          <p:cNvPr name="Freeform 22" id="22"/>
          <p:cNvSpPr/>
          <p:nvPr/>
        </p:nvSpPr>
        <p:spPr>
          <a:xfrm flipH="false" flipV="false" rot="0">
            <a:off x="7080907" y="4294405"/>
            <a:ext cx="8592958" cy="5628136"/>
          </a:xfrm>
          <a:custGeom>
            <a:avLst/>
            <a:gdLst/>
            <a:ahLst/>
            <a:cxnLst/>
            <a:rect r="r" b="b" t="t" l="l"/>
            <a:pathLst>
              <a:path h="5628136" w="8592958">
                <a:moveTo>
                  <a:pt x="0" y="0"/>
                </a:moveTo>
                <a:lnTo>
                  <a:pt x="8592958" y="0"/>
                </a:lnTo>
                <a:lnTo>
                  <a:pt x="8592958" y="5628136"/>
                </a:lnTo>
                <a:lnTo>
                  <a:pt x="0" y="5628136"/>
                </a:lnTo>
                <a:lnTo>
                  <a:pt x="0" y="0"/>
                </a:lnTo>
                <a:close/>
              </a:path>
            </a:pathLst>
          </a:custGeom>
          <a:blipFill>
            <a:blip r:embed="rId3"/>
            <a:stretch>
              <a:fillRect l="0" t="0" r="0" b="0"/>
            </a:stretch>
          </a:blipFill>
        </p:spPr>
      </p:sp>
      <p:sp>
        <p:nvSpPr>
          <p:cNvPr name="TextBox 23" id="23"/>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25</a:t>
            </a:r>
          </a:p>
        </p:txBody>
      </p:sp>
      <p:sp>
        <p:nvSpPr>
          <p:cNvPr name="TextBox 24" id="24"/>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8F7F6A"/>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A69580"/>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A69580"/>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A69580"/>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02516" y="2517845"/>
            <a:ext cx="19093032" cy="6114037"/>
            <a:chOff x="0" y="0"/>
            <a:chExt cx="5028618" cy="1610281"/>
          </a:xfrm>
        </p:grpSpPr>
        <p:sp>
          <p:nvSpPr>
            <p:cNvPr name="Freeform 15" id="15"/>
            <p:cNvSpPr/>
            <p:nvPr/>
          </p:nvSpPr>
          <p:spPr>
            <a:xfrm flipH="false" flipV="false" rot="0">
              <a:off x="0" y="0"/>
              <a:ext cx="5028617" cy="1610281"/>
            </a:xfrm>
            <a:custGeom>
              <a:avLst/>
              <a:gdLst/>
              <a:ahLst/>
              <a:cxnLst/>
              <a:rect r="r" b="b" t="t" l="l"/>
              <a:pathLst>
                <a:path h="1610281" w="5028617">
                  <a:moveTo>
                    <a:pt x="0" y="0"/>
                  </a:moveTo>
                  <a:lnTo>
                    <a:pt x="5028617" y="0"/>
                  </a:lnTo>
                  <a:lnTo>
                    <a:pt x="5028617" y="1610281"/>
                  </a:lnTo>
                  <a:lnTo>
                    <a:pt x="0" y="1610281"/>
                  </a:lnTo>
                  <a:close/>
                </a:path>
              </a:pathLst>
            </a:custGeom>
            <a:solidFill>
              <a:srgbClr val="A69580">
                <a:alpha val="88627"/>
              </a:srgbClr>
            </a:solidFill>
          </p:spPr>
        </p:sp>
        <p:sp>
          <p:nvSpPr>
            <p:cNvPr name="TextBox 16" id="16"/>
            <p:cNvSpPr txBox="true"/>
            <p:nvPr/>
          </p:nvSpPr>
          <p:spPr>
            <a:xfrm>
              <a:off x="0" y="-47625"/>
              <a:ext cx="5028618" cy="1657906"/>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762515" y="4063365"/>
            <a:ext cx="6762970" cy="2236470"/>
          </a:xfrm>
          <a:prstGeom prst="rect">
            <a:avLst/>
          </a:prstGeom>
        </p:spPr>
        <p:txBody>
          <a:bodyPr anchor="t" rtlCol="false" tIns="0" lIns="0" bIns="0" rIns="0">
            <a:spAutoFit/>
          </a:bodyPr>
          <a:lstStyle/>
          <a:p>
            <a:pPr algn="ctr">
              <a:lnSpc>
                <a:spcPts val="8640"/>
              </a:lnSpc>
            </a:pPr>
            <a:r>
              <a:rPr lang="en-US" sz="8000">
                <a:solidFill>
                  <a:srgbClr val="FFFFFF"/>
                </a:solidFill>
                <a:latin typeface="Barlow SemiCondensed Italics"/>
              </a:rPr>
              <a:t>MODELLING &amp; EVALUATION</a:t>
            </a:r>
          </a:p>
        </p:txBody>
      </p:sp>
      <p:sp>
        <p:nvSpPr>
          <p:cNvPr name="Freeform 18" id="18"/>
          <p:cNvSpPr/>
          <p:nvPr/>
        </p:nvSpPr>
        <p:spPr>
          <a:xfrm flipH="true" flipV="true" rot="0">
            <a:off x="1282044" y="8631882"/>
            <a:ext cx="1535129" cy="770356"/>
          </a:xfrm>
          <a:custGeom>
            <a:avLst/>
            <a:gdLst/>
            <a:ahLst/>
            <a:cxnLst/>
            <a:rect r="r" b="b" t="t" l="l"/>
            <a:pathLst>
              <a:path h="770356" w="1535129">
                <a:moveTo>
                  <a:pt x="1535129" y="770356"/>
                </a:moveTo>
                <a:lnTo>
                  <a:pt x="0" y="770356"/>
                </a:lnTo>
                <a:lnTo>
                  <a:pt x="0" y="0"/>
                </a:lnTo>
                <a:lnTo>
                  <a:pt x="1535129" y="0"/>
                </a:lnTo>
                <a:lnTo>
                  <a:pt x="1535129" y="7703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578688" y="313764"/>
            <a:ext cx="5256593" cy="793952"/>
            <a:chOff x="0" y="0"/>
            <a:chExt cx="4036038" cy="609600"/>
          </a:xfrm>
        </p:grpSpPr>
        <p:sp>
          <p:nvSpPr>
            <p:cNvPr name="Freeform 20" id="20"/>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1" id="21"/>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3" id="23"/>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4" id="24"/>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5" id="25"/>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TextBox 26" id="26"/>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695941"/>
                </a:solidFill>
                <a:latin typeface="Antic Italics"/>
              </a:rPr>
              <a:t>26</a:t>
            </a:r>
          </a:p>
        </p:txBody>
      </p:sp>
      <p:sp>
        <p:nvSpPr>
          <p:cNvPr name="TextBox 27" id="27"/>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FFFFFF"/>
                </a:solidFill>
                <a:latin typeface="Antic Italics"/>
              </a:rPr>
              <a:t>SUPERVISED</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8F7F6A"/>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A69580"/>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A69580"/>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A69580"/>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02516" y="2517845"/>
            <a:ext cx="19093032" cy="6114037"/>
            <a:chOff x="0" y="0"/>
            <a:chExt cx="5028618" cy="1610281"/>
          </a:xfrm>
        </p:grpSpPr>
        <p:sp>
          <p:nvSpPr>
            <p:cNvPr name="Freeform 15" id="15"/>
            <p:cNvSpPr/>
            <p:nvPr/>
          </p:nvSpPr>
          <p:spPr>
            <a:xfrm flipH="false" flipV="false" rot="0">
              <a:off x="0" y="0"/>
              <a:ext cx="5028617" cy="1610281"/>
            </a:xfrm>
            <a:custGeom>
              <a:avLst/>
              <a:gdLst/>
              <a:ahLst/>
              <a:cxnLst/>
              <a:rect r="r" b="b" t="t" l="l"/>
              <a:pathLst>
                <a:path h="1610281" w="5028617">
                  <a:moveTo>
                    <a:pt x="0" y="0"/>
                  </a:moveTo>
                  <a:lnTo>
                    <a:pt x="5028617" y="0"/>
                  </a:lnTo>
                  <a:lnTo>
                    <a:pt x="5028617" y="1610281"/>
                  </a:lnTo>
                  <a:lnTo>
                    <a:pt x="0" y="1610281"/>
                  </a:lnTo>
                  <a:close/>
                </a:path>
              </a:pathLst>
            </a:custGeom>
            <a:solidFill>
              <a:srgbClr val="A69580">
                <a:alpha val="88627"/>
              </a:srgbClr>
            </a:solidFill>
          </p:spPr>
        </p:sp>
        <p:sp>
          <p:nvSpPr>
            <p:cNvPr name="TextBox 16" id="16"/>
            <p:cNvSpPr txBox="true"/>
            <p:nvPr/>
          </p:nvSpPr>
          <p:spPr>
            <a:xfrm>
              <a:off x="0" y="-47625"/>
              <a:ext cx="5028618" cy="165790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true" flipV="true" rot="0">
            <a:off x="1282044" y="8631882"/>
            <a:ext cx="1535129" cy="770356"/>
          </a:xfrm>
          <a:custGeom>
            <a:avLst/>
            <a:gdLst/>
            <a:ahLst/>
            <a:cxnLst/>
            <a:rect r="r" b="b" t="t" l="l"/>
            <a:pathLst>
              <a:path h="770356" w="1535129">
                <a:moveTo>
                  <a:pt x="1535129" y="770356"/>
                </a:moveTo>
                <a:lnTo>
                  <a:pt x="0" y="770356"/>
                </a:lnTo>
                <a:lnTo>
                  <a:pt x="0" y="0"/>
                </a:lnTo>
                <a:lnTo>
                  <a:pt x="1535129" y="0"/>
                </a:lnTo>
                <a:lnTo>
                  <a:pt x="1535129" y="7703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5" id="25"/>
          <p:cNvSpPr/>
          <p:nvPr/>
        </p:nvSpPr>
        <p:spPr>
          <a:xfrm flipH="false" flipV="false" rot="0">
            <a:off x="685999" y="2895564"/>
            <a:ext cx="10651779" cy="4470255"/>
          </a:xfrm>
          <a:custGeom>
            <a:avLst/>
            <a:gdLst/>
            <a:ahLst/>
            <a:cxnLst/>
            <a:rect r="r" b="b" t="t" l="l"/>
            <a:pathLst>
              <a:path h="4470255" w="10651779">
                <a:moveTo>
                  <a:pt x="0" y="0"/>
                </a:moveTo>
                <a:lnTo>
                  <a:pt x="10651779" y="0"/>
                </a:lnTo>
                <a:lnTo>
                  <a:pt x="10651779" y="4470255"/>
                </a:lnTo>
                <a:lnTo>
                  <a:pt x="0" y="4470255"/>
                </a:lnTo>
                <a:lnTo>
                  <a:pt x="0" y="0"/>
                </a:lnTo>
                <a:close/>
              </a:path>
            </a:pathLst>
          </a:custGeom>
          <a:blipFill>
            <a:blip r:embed="rId4"/>
            <a:stretch>
              <a:fillRect l="0" t="0" r="0" b="0"/>
            </a:stretch>
          </a:blipFill>
        </p:spPr>
      </p:sp>
      <p:sp>
        <p:nvSpPr>
          <p:cNvPr name="TextBox 26" id="26"/>
          <p:cNvSpPr txBox="true"/>
          <p:nvPr/>
        </p:nvSpPr>
        <p:spPr>
          <a:xfrm rot="0">
            <a:off x="5370971" y="599615"/>
            <a:ext cx="6762970" cy="1141095"/>
          </a:xfrm>
          <a:prstGeom prst="rect">
            <a:avLst/>
          </a:prstGeom>
        </p:spPr>
        <p:txBody>
          <a:bodyPr anchor="t" rtlCol="false" tIns="0" lIns="0" bIns="0" rIns="0">
            <a:spAutoFit/>
          </a:bodyPr>
          <a:lstStyle/>
          <a:p>
            <a:pPr algn="ctr">
              <a:lnSpc>
                <a:spcPts val="8640"/>
              </a:lnSpc>
            </a:pPr>
            <a:r>
              <a:rPr lang="en-US" sz="8000">
                <a:solidFill>
                  <a:srgbClr val="FFFFFF"/>
                </a:solidFill>
                <a:latin typeface="Barlow SemiCondensed Italics"/>
              </a:rPr>
              <a:t>PreProcessing</a:t>
            </a:r>
          </a:p>
        </p:txBody>
      </p:sp>
      <p:sp>
        <p:nvSpPr>
          <p:cNvPr name="TextBox 27" id="27"/>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695941"/>
                </a:solidFill>
                <a:latin typeface="Antic Italics"/>
              </a:rPr>
              <a:t>27</a:t>
            </a:r>
          </a:p>
        </p:txBody>
      </p:sp>
      <p:sp>
        <p:nvSpPr>
          <p:cNvPr name="TextBox 28" id="28"/>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FFFFFF"/>
                </a:solidFill>
                <a:latin typeface="Antic Italics"/>
              </a:rPr>
              <a:t>SUPERVISED</a:t>
            </a:r>
          </a:p>
        </p:txBody>
      </p:sp>
      <p:sp>
        <p:nvSpPr>
          <p:cNvPr name="TextBox 29" id="29"/>
          <p:cNvSpPr txBox="true"/>
          <p:nvPr/>
        </p:nvSpPr>
        <p:spPr>
          <a:xfrm rot="0">
            <a:off x="11547270" y="2169336"/>
            <a:ext cx="6482620" cy="7168471"/>
          </a:xfrm>
          <a:prstGeom prst="rect">
            <a:avLst/>
          </a:prstGeom>
        </p:spPr>
        <p:txBody>
          <a:bodyPr anchor="t" rtlCol="false" tIns="0" lIns="0" bIns="0" rIns="0">
            <a:spAutoFit/>
          </a:bodyPr>
          <a:lstStyle/>
          <a:p>
            <a:pPr algn="just">
              <a:lnSpc>
                <a:spcPts val="4412"/>
              </a:lnSpc>
            </a:pPr>
            <a:r>
              <a:rPr lang="en-US" sz="3151">
                <a:solidFill>
                  <a:srgbClr val="FFFFFF"/>
                </a:solidFill>
                <a:latin typeface="Barlow Light"/>
              </a:rPr>
              <a:t>Melakukan normalisasi pada data training dengan menghitung mean dan standard deviation, lalu mengubah hasil normalisasi pada data training dari array numpy menjadi dataframe. Kemudian, melakukan normalisasi pada data testing dengan menggunakan mean dan standard deviation yang sudah dihitung pada data training, mengubah hasil normalisasi pada data testing dari array numpy menjadi dataframe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2541759" y="2514757"/>
            <a:ext cx="6265919" cy="789210"/>
            <a:chOff x="0" y="0"/>
            <a:chExt cx="3479673" cy="438275"/>
          </a:xfrm>
        </p:grpSpPr>
        <p:sp>
          <p:nvSpPr>
            <p:cNvPr name="Freeform 12" id="12"/>
            <p:cNvSpPr/>
            <p:nvPr/>
          </p:nvSpPr>
          <p:spPr>
            <a:xfrm flipH="false" flipV="false" rot="0">
              <a:off x="0" y="0"/>
              <a:ext cx="3479673" cy="438275"/>
            </a:xfrm>
            <a:custGeom>
              <a:avLst/>
              <a:gdLst/>
              <a:ahLst/>
              <a:cxnLst/>
              <a:rect r="r" b="b" t="t" l="l"/>
              <a:pathLst>
                <a:path h="438275" w="3479673">
                  <a:moveTo>
                    <a:pt x="203200" y="0"/>
                  </a:moveTo>
                  <a:lnTo>
                    <a:pt x="3479673" y="0"/>
                  </a:lnTo>
                  <a:lnTo>
                    <a:pt x="3276473" y="438275"/>
                  </a:lnTo>
                  <a:lnTo>
                    <a:pt x="0" y="438275"/>
                  </a:lnTo>
                  <a:lnTo>
                    <a:pt x="203200" y="0"/>
                  </a:lnTo>
                  <a:close/>
                </a:path>
              </a:pathLst>
            </a:custGeom>
            <a:solidFill>
              <a:srgbClr val="E6DBC9"/>
            </a:solidFill>
            <a:ln cap="sq">
              <a:noFill/>
              <a:prstDash val="solid"/>
              <a:miter/>
            </a:ln>
          </p:spPr>
        </p:sp>
        <p:sp>
          <p:nvSpPr>
            <p:cNvPr name="TextBox 13" id="13"/>
            <p:cNvSpPr txBox="true"/>
            <p:nvPr/>
          </p:nvSpPr>
          <p:spPr>
            <a:xfrm>
              <a:off x="101600" y="-47625"/>
              <a:ext cx="3276473"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4471426" y="3723067"/>
            <a:ext cx="11120997" cy="1258506"/>
            <a:chOff x="0" y="0"/>
            <a:chExt cx="5386833" cy="609600"/>
          </a:xfrm>
        </p:grpSpPr>
        <p:sp>
          <p:nvSpPr>
            <p:cNvPr name="Freeform 18" id="18"/>
            <p:cNvSpPr/>
            <p:nvPr/>
          </p:nvSpPr>
          <p:spPr>
            <a:xfrm flipH="false" flipV="false" rot="0">
              <a:off x="0" y="0"/>
              <a:ext cx="5386833" cy="609600"/>
            </a:xfrm>
            <a:custGeom>
              <a:avLst/>
              <a:gdLst/>
              <a:ahLst/>
              <a:cxnLst/>
              <a:rect r="r" b="b" t="t" l="l"/>
              <a:pathLst>
                <a:path h="609600" w="5386833">
                  <a:moveTo>
                    <a:pt x="203200" y="0"/>
                  </a:moveTo>
                  <a:lnTo>
                    <a:pt x="5386833" y="0"/>
                  </a:lnTo>
                  <a:lnTo>
                    <a:pt x="5183633" y="609600"/>
                  </a:lnTo>
                  <a:lnTo>
                    <a:pt x="0" y="609600"/>
                  </a:lnTo>
                  <a:lnTo>
                    <a:pt x="203200" y="0"/>
                  </a:lnTo>
                  <a:close/>
                </a:path>
              </a:pathLst>
            </a:custGeom>
            <a:solidFill>
              <a:srgbClr val="FFFFFF"/>
            </a:solidFill>
          </p:spPr>
        </p:sp>
        <p:sp>
          <p:nvSpPr>
            <p:cNvPr name="TextBox 19" id="19"/>
            <p:cNvSpPr txBox="true"/>
            <p:nvPr/>
          </p:nvSpPr>
          <p:spPr>
            <a:xfrm>
              <a:off x="101600" y="-47625"/>
              <a:ext cx="5183633" cy="657225"/>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3863975" y="5438772"/>
            <a:ext cx="11120997" cy="1258506"/>
            <a:chOff x="0" y="0"/>
            <a:chExt cx="5386833" cy="609600"/>
          </a:xfrm>
        </p:grpSpPr>
        <p:sp>
          <p:nvSpPr>
            <p:cNvPr name="Freeform 21" id="21"/>
            <p:cNvSpPr/>
            <p:nvPr/>
          </p:nvSpPr>
          <p:spPr>
            <a:xfrm flipH="false" flipV="false" rot="0">
              <a:off x="0" y="0"/>
              <a:ext cx="5386833" cy="609600"/>
            </a:xfrm>
            <a:custGeom>
              <a:avLst/>
              <a:gdLst/>
              <a:ahLst/>
              <a:cxnLst/>
              <a:rect r="r" b="b" t="t" l="l"/>
              <a:pathLst>
                <a:path h="609600" w="5386833">
                  <a:moveTo>
                    <a:pt x="203200" y="0"/>
                  </a:moveTo>
                  <a:lnTo>
                    <a:pt x="5386833" y="0"/>
                  </a:lnTo>
                  <a:lnTo>
                    <a:pt x="5183633" y="609600"/>
                  </a:lnTo>
                  <a:lnTo>
                    <a:pt x="0" y="609600"/>
                  </a:lnTo>
                  <a:lnTo>
                    <a:pt x="203200" y="0"/>
                  </a:lnTo>
                  <a:close/>
                </a:path>
              </a:pathLst>
            </a:custGeom>
            <a:solidFill>
              <a:srgbClr val="FFFFFF"/>
            </a:solidFill>
          </p:spPr>
        </p:sp>
        <p:sp>
          <p:nvSpPr>
            <p:cNvPr name="TextBox 22" id="22"/>
            <p:cNvSpPr txBox="true"/>
            <p:nvPr/>
          </p:nvSpPr>
          <p:spPr>
            <a:xfrm>
              <a:off x="101600" y="-47625"/>
              <a:ext cx="5183633" cy="65722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3247180" y="7154478"/>
            <a:ext cx="11120997" cy="1258506"/>
            <a:chOff x="0" y="0"/>
            <a:chExt cx="5386833" cy="609600"/>
          </a:xfrm>
        </p:grpSpPr>
        <p:sp>
          <p:nvSpPr>
            <p:cNvPr name="Freeform 24" id="24"/>
            <p:cNvSpPr/>
            <p:nvPr/>
          </p:nvSpPr>
          <p:spPr>
            <a:xfrm flipH="false" flipV="false" rot="0">
              <a:off x="0" y="0"/>
              <a:ext cx="5386833" cy="609600"/>
            </a:xfrm>
            <a:custGeom>
              <a:avLst/>
              <a:gdLst/>
              <a:ahLst/>
              <a:cxnLst/>
              <a:rect r="r" b="b" t="t" l="l"/>
              <a:pathLst>
                <a:path h="609600" w="5386833">
                  <a:moveTo>
                    <a:pt x="203200" y="0"/>
                  </a:moveTo>
                  <a:lnTo>
                    <a:pt x="5386833" y="0"/>
                  </a:lnTo>
                  <a:lnTo>
                    <a:pt x="5183633" y="609600"/>
                  </a:lnTo>
                  <a:lnTo>
                    <a:pt x="0" y="609600"/>
                  </a:lnTo>
                  <a:lnTo>
                    <a:pt x="203200" y="0"/>
                  </a:lnTo>
                  <a:close/>
                </a:path>
              </a:pathLst>
            </a:custGeom>
            <a:solidFill>
              <a:srgbClr val="FFFFFF"/>
            </a:solidFill>
          </p:spPr>
        </p:sp>
        <p:sp>
          <p:nvSpPr>
            <p:cNvPr name="TextBox 25" id="25"/>
            <p:cNvSpPr txBox="true"/>
            <p:nvPr/>
          </p:nvSpPr>
          <p:spPr>
            <a:xfrm>
              <a:off x="101600" y="-47625"/>
              <a:ext cx="5183633" cy="657225"/>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4042929" y="3818889"/>
            <a:ext cx="1066862" cy="1066862"/>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C5AC"/>
            </a:solidFill>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3492660" y="5534594"/>
            <a:ext cx="1066862" cy="1066862"/>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C5AC"/>
            </a:solidFill>
          </p:spPr>
        </p:sp>
        <p:sp>
          <p:nvSpPr>
            <p:cNvPr name="TextBox 31" id="3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2942391" y="7250300"/>
            <a:ext cx="1066862" cy="1066862"/>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C5AC"/>
            </a:solidFill>
          </p:spPr>
        </p:sp>
        <p:sp>
          <p:nvSpPr>
            <p:cNvPr name="TextBox 34" id="3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588213" y="7249321"/>
            <a:ext cx="2673220" cy="2673220"/>
          </a:xfrm>
          <a:custGeom>
            <a:avLst/>
            <a:gdLst/>
            <a:ahLst/>
            <a:cxnLst/>
            <a:rect r="r" b="b" t="t" l="l"/>
            <a:pathLst>
              <a:path h="2673220" w="2673220">
                <a:moveTo>
                  <a:pt x="0" y="0"/>
                </a:moveTo>
                <a:lnTo>
                  <a:pt x="2673220" y="0"/>
                </a:lnTo>
                <a:lnTo>
                  <a:pt x="2673220" y="2673220"/>
                </a:lnTo>
                <a:lnTo>
                  <a:pt x="0" y="26732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6" id="36"/>
          <p:cNvSpPr txBox="true"/>
          <p:nvPr/>
        </p:nvSpPr>
        <p:spPr>
          <a:xfrm rot="0">
            <a:off x="1364375" y="1696254"/>
            <a:ext cx="8668234" cy="1285876"/>
          </a:xfrm>
          <a:prstGeom prst="rect">
            <a:avLst/>
          </a:prstGeom>
        </p:spPr>
        <p:txBody>
          <a:bodyPr anchor="t" rtlCol="false" tIns="0" lIns="0" bIns="0" rIns="0">
            <a:spAutoFit/>
          </a:bodyPr>
          <a:lstStyle/>
          <a:p>
            <a:pPr>
              <a:lnSpc>
                <a:spcPts val="10499"/>
              </a:lnSpc>
            </a:pPr>
            <a:r>
              <a:rPr lang="en-US" sz="7499">
                <a:solidFill>
                  <a:srgbClr val="695941"/>
                </a:solidFill>
                <a:latin typeface="Barlow SemiCondensed Italics"/>
              </a:rPr>
              <a:t>MODELLING</a:t>
            </a:r>
          </a:p>
        </p:txBody>
      </p:sp>
      <p:sp>
        <p:nvSpPr>
          <p:cNvPr name="TextBox 37" id="37"/>
          <p:cNvSpPr txBox="true"/>
          <p:nvPr/>
        </p:nvSpPr>
        <p:spPr>
          <a:xfrm rot="0">
            <a:off x="3863975" y="3868132"/>
            <a:ext cx="1520021" cy="863601"/>
          </a:xfrm>
          <a:prstGeom prst="rect">
            <a:avLst/>
          </a:prstGeom>
        </p:spPr>
        <p:txBody>
          <a:bodyPr anchor="t" rtlCol="false" tIns="0" lIns="0" bIns="0" rIns="0">
            <a:spAutoFit/>
          </a:bodyPr>
          <a:lstStyle/>
          <a:p>
            <a:pPr algn="ctr">
              <a:lnSpc>
                <a:spcPts val="6999"/>
              </a:lnSpc>
            </a:pPr>
            <a:r>
              <a:rPr lang="en-US" sz="4999">
                <a:solidFill>
                  <a:srgbClr val="FFFFFF"/>
                </a:solidFill>
                <a:latin typeface="Barlow Light Italics"/>
              </a:rPr>
              <a:t>1.</a:t>
            </a:r>
          </a:p>
        </p:txBody>
      </p:sp>
      <p:sp>
        <p:nvSpPr>
          <p:cNvPr name="TextBox 38" id="38"/>
          <p:cNvSpPr txBox="true"/>
          <p:nvPr/>
        </p:nvSpPr>
        <p:spPr>
          <a:xfrm rot="0">
            <a:off x="5617251" y="4019262"/>
            <a:ext cx="9758326" cy="589915"/>
          </a:xfrm>
          <a:prstGeom prst="rect">
            <a:avLst/>
          </a:prstGeom>
        </p:spPr>
        <p:txBody>
          <a:bodyPr anchor="t" rtlCol="false" tIns="0" lIns="0" bIns="0" rIns="0">
            <a:spAutoFit/>
          </a:bodyPr>
          <a:lstStyle/>
          <a:p>
            <a:pPr>
              <a:lnSpc>
                <a:spcPts val="4759"/>
              </a:lnSpc>
            </a:pPr>
            <a:r>
              <a:rPr lang="en-US" sz="3399">
                <a:solidFill>
                  <a:srgbClr val="695941"/>
                </a:solidFill>
                <a:latin typeface="Barlow Light"/>
              </a:rPr>
              <a:t>Gaussian Naive Bayes</a:t>
            </a:r>
          </a:p>
        </p:txBody>
      </p:sp>
      <p:sp>
        <p:nvSpPr>
          <p:cNvPr name="TextBox 39" id="39"/>
          <p:cNvSpPr txBox="true"/>
          <p:nvPr/>
        </p:nvSpPr>
        <p:spPr>
          <a:xfrm rot="0">
            <a:off x="4995169" y="5716098"/>
            <a:ext cx="9871307" cy="589915"/>
          </a:xfrm>
          <a:prstGeom prst="rect">
            <a:avLst/>
          </a:prstGeom>
        </p:spPr>
        <p:txBody>
          <a:bodyPr anchor="t" rtlCol="false" tIns="0" lIns="0" bIns="0" rIns="0">
            <a:spAutoFit/>
          </a:bodyPr>
          <a:lstStyle/>
          <a:p>
            <a:pPr>
              <a:lnSpc>
                <a:spcPts val="4759"/>
              </a:lnSpc>
            </a:pPr>
            <a:r>
              <a:rPr lang="en-US" sz="3399">
                <a:solidFill>
                  <a:srgbClr val="695941"/>
                </a:solidFill>
                <a:latin typeface="Barlow Light"/>
              </a:rPr>
              <a:t>K-Nearest Neighbors</a:t>
            </a:r>
          </a:p>
        </p:txBody>
      </p:sp>
      <p:sp>
        <p:nvSpPr>
          <p:cNvPr name="TextBox 40" id="40"/>
          <p:cNvSpPr txBox="true"/>
          <p:nvPr/>
        </p:nvSpPr>
        <p:spPr>
          <a:xfrm rot="0">
            <a:off x="4200786" y="7412935"/>
            <a:ext cx="9828000" cy="589915"/>
          </a:xfrm>
          <a:prstGeom prst="rect">
            <a:avLst/>
          </a:prstGeom>
        </p:spPr>
        <p:txBody>
          <a:bodyPr anchor="t" rtlCol="false" tIns="0" lIns="0" bIns="0" rIns="0">
            <a:spAutoFit/>
          </a:bodyPr>
          <a:lstStyle/>
          <a:p>
            <a:pPr>
              <a:lnSpc>
                <a:spcPts val="4759"/>
              </a:lnSpc>
            </a:pPr>
            <a:r>
              <a:rPr lang="en-US" sz="3399">
                <a:solidFill>
                  <a:srgbClr val="695941"/>
                </a:solidFill>
                <a:latin typeface="Barlow Light"/>
              </a:rPr>
              <a:t>C4.5</a:t>
            </a:r>
          </a:p>
        </p:txBody>
      </p:sp>
      <p:sp>
        <p:nvSpPr>
          <p:cNvPr name="TextBox 41" id="41"/>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28</a:t>
            </a:r>
          </a:p>
        </p:txBody>
      </p:sp>
      <p:sp>
        <p:nvSpPr>
          <p:cNvPr name="TextBox 42" id="42"/>
          <p:cNvSpPr txBox="true"/>
          <p:nvPr/>
        </p:nvSpPr>
        <p:spPr>
          <a:xfrm rot="0">
            <a:off x="3282919" y="5591172"/>
            <a:ext cx="1520021" cy="863601"/>
          </a:xfrm>
          <a:prstGeom prst="rect">
            <a:avLst/>
          </a:prstGeom>
        </p:spPr>
        <p:txBody>
          <a:bodyPr anchor="t" rtlCol="false" tIns="0" lIns="0" bIns="0" rIns="0">
            <a:spAutoFit/>
          </a:bodyPr>
          <a:lstStyle/>
          <a:p>
            <a:pPr algn="ctr">
              <a:lnSpc>
                <a:spcPts val="6999"/>
              </a:lnSpc>
            </a:pPr>
            <a:r>
              <a:rPr lang="en-US" sz="4999">
                <a:solidFill>
                  <a:srgbClr val="FFFFFF"/>
                </a:solidFill>
                <a:latin typeface="Barlow Light Italics"/>
              </a:rPr>
              <a:t>2.</a:t>
            </a:r>
          </a:p>
        </p:txBody>
      </p:sp>
      <p:sp>
        <p:nvSpPr>
          <p:cNvPr name="TextBox 43" id="43"/>
          <p:cNvSpPr txBox="true"/>
          <p:nvPr/>
        </p:nvSpPr>
        <p:spPr>
          <a:xfrm rot="0">
            <a:off x="2715811" y="7261804"/>
            <a:ext cx="1520021" cy="863601"/>
          </a:xfrm>
          <a:prstGeom prst="rect">
            <a:avLst/>
          </a:prstGeom>
        </p:spPr>
        <p:txBody>
          <a:bodyPr anchor="t" rtlCol="false" tIns="0" lIns="0" bIns="0" rIns="0">
            <a:spAutoFit/>
          </a:bodyPr>
          <a:lstStyle/>
          <a:p>
            <a:pPr algn="ctr">
              <a:lnSpc>
                <a:spcPts val="6999"/>
              </a:lnSpc>
            </a:pPr>
            <a:r>
              <a:rPr lang="en-US" sz="4999">
                <a:solidFill>
                  <a:srgbClr val="FFFFFF"/>
                </a:solidFill>
                <a:latin typeface="Barlow Light Italics"/>
              </a:rPr>
              <a:t>3.</a:t>
            </a:r>
          </a:p>
        </p:txBody>
      </p:sp>
      <p:grpSp>
        <p:nvGrpSpPr>
          <p:cNvPr name="Group 44" id="44"/>
          <p:cNvGrpSpPr/>
          <p:nvPr/>
        </p:nvGrpSpPr>
        <p:grpSpPr>
          <a:xfrm rot="0">
            <a:off x="-578688" y="313764"/>
            <a:ext cx="5256593" cy="793952"/>
            <a:chOff x="0" y="0"/>
            <a:chExt cx="4036038" cy="609600"/>
          </a:xfrm>
        </p:grpSpPr>
        <p:sp>
          <p:nvSpPr>
            <p:cNvPr name="Freeform 45" id="45"/>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46" id="46"/>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47" id="47"/>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48" id="48"/>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49" id="49"/>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50" id="50"/>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TextBox 51" id="51"/>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67417" y="2594759"/>
            <a:ext cx="3660947" cy="789210"/>
            <a:chOff x="0" y="0"/>
            <a:chExt cx="2033045" cy="438275"/>
          </a:xfrm>
        </p:grpSpPr>
        <p:sp>
          <p:nvSpPr>
            <p:cNvPr name="Freeform 15" id="15"/>
            <p:cNvSpPr/>
            <p:nvPr/>
          </p:nvSpPr>
          <p:spPr>
            <a:xfrm flipH="false" flipV="false" rot="0">
              <a:off x="0" y="0"/>
              <a:ext cx="2033045" cy="438275"/>
            </a:xfrm>
            <a:custGeom>
              <a:avLst/>
              <a:gdLst/>
              <a:ahLst/>
              <a:cxnLst/>
              <a:rect r="r" b="b" t="t" l="l"/>
              <a:pathLst>
                <a:path h="438275" w="2033045">
                  <a:moveTo>
                    <a:pt x="203200" y="0"/>
                  </a:moveTo>
                  <a:lnTo>
                    <a:pt x="2033045" y="0"/>
                  </a:lnTo>
                  <a:lnTo>
                    <a:pt x="1829845" y="438275"/>
                  </a:lnTo>
                  <a:lnTo>
                    <a:pt x="0" y="438275"/>
                  </a:lnTo>
                  <a:lnTo>
                    <a:pt x="203200" y="0"/>
                  </a:lnTo>
                  <a:close/>
                </a:path>
              </a:pathLst>
            </a:custGeom>
            <a:solidFill>
              <a:srgbClr val="E6DBC9"/>
            </a:solidFill>
            <a:ln cap="sq">
              <a:noFill/>
              <a:prstDash val="solid"/>
              <a:miter/>
            </a:ln>
          </p:spPr>
        </p:sp>
        <p:sp>
          <p:nvSpPr>
            <p:cNvPr name="TextBox 16" id="16"/>
            <p:cNvSpPr txBox="true"/>
            <p:nvPr/>
          </p:nvSpPr>
          <p:spPr>
            <a:xfrm>
              <a:off x="101600" y="-47625"/>
              <a:ext cx="1829845"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2049608" y="1962029"/>
            <a:ext cx="2728617" cy="789210"/>
            <a:chOff x="0" y="0"/>
            <a:chExt cx="1515292" cy="438275"/>
          </a:xfrm>
        </p:grpSpPr>
        <p:sp>
          <p:nvSpPr>
            <p:cNvPr name="Freeform 18" id="18"/>
            <p:cNvSpPr/>
            <p:nvPr/>
          </p:nvSpPr>
          <p:spPr>
            <a:xfrm flipH="false" flipV="false" rot="0">
              <a:off x="0" y="0"/>
              <a:ext cx="1515292" cy="438275"/>
            </a:xfrm>
            <a:custGeom>
              <a:avLst/>
              <a:gdLst/>
              <a:ahLst/>
              <a:cxnLst/>
              <a:rect r="r" b="b" t="t" l="l"/>
              <a:pathLst>
                <a:path h="438275" w="1515292">
                  <a:moveTo>
                    <a:pt x="203200" y="0"/>
                  </a:moveTo>
                  <a:lnTo>
                    <a:pt x="1515292" y="0"/>
                  </a:lnTo>
                  <a:lnTo>
                    <a:pt x="1312092" y="438275"/>
                  </a:lnTo>
                  <a:lnTo>
                    <a:pt x="0" y="438275"/>
                  </a:lnTo>
                  <a:lnTo>
                    <a:pt x="203200" y="0"/>
                  </a:lnTo>
                  <a:close/>
                </a:path>
              </a:pathLst>
            </a:custGeom>
            <a:solidFill>
              <a:srgbClr val="D5C5AC"/>
            </a:solidFill>
            <a:ln cap="sq">
              <a:noFill/>
              <a:prstDash val="solid"/>
              <a:miter/>
            </a:ln>
          </p:spPr>
        </p:sp>
        <p:sp>
          <p:nvSpPr>
            <p:cNvPr name="TextBox 19" id="19"/>
            <p:cNvSpPr txBox="true"/>
            <p:nvPr/>
          </p:nvSpPr>
          <p:spPr>
            <a:xfrm>
              <a:off x="101600" y="-47625"/>
              <a:ext cx="1312092" cy="485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20" id="20"/>
          <p:cNvSpPr/>
          <p:nvPr/>
        </p:nvSpPr>
        <p:spPr>
          <a:xfrm flipV="true">
            <a:off x="2712871" y="2362642"/>
            <a:ext cx="2047276" cy="6160993"/>
          </a:xfrm>
          <a:prstGeom prst="line">
            <a:avLst/>
          </a:prstGeom>
          <a:ln cap="flat" w="38100">
            <a:solidFill>
              <a:srgbClr val="CDBEAA"/>
            </a:solidFill>
            <a:prstDash val="solid"/>
            <a:headEnd type="none" len="sm" w="sm"/>
            <a:tailEnd type="none" len="sm" w="sm"/>
          </a:ln>
        </p:spPr>
      </p:sp>
      <p:sp>
        <p:nvSpPr>
          <p:cNvPr name="Freeform 21" id="21"/>
          <p:cNvSpPr/>
          <p:nvPr/>
        </p:nvSpPr>
        <p:spPr>
          <a:xfrm flipH="false" flipV="false" rot="-5400000">
            <a:off x="381960" y="8088245"/>
            <a:ext cx="1834297" cy="1834297"/>
          </a:xfrm>
          <a:custGeom>
            <a:avLst/>
            <a:gdLst/>
            <a:ahLst/>
            <a:cxnLst/>
            <a:rect r="r" b="b" t="t" l="l"/>
            <a:pathLst>
              <a:path h="1834297" w="1834297">
                <a:moveTo>
                  <a:pt x="0" y="0"/>
                </a:moveTo>
                <a:lnTo>
                  <a:pt x="1834297" y="0"/>
                </a:lnTo>
                <a:lnTo>
                  <a:pt x="1834297" y="1834296"/>
                </a:lnTo>
                <a:lnTo>
                  <a:pt x="0" y="1834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0">
            <a:off x="-578688" y="313764"/>
            <a:ext cx="5256593" cy="793952"/>
            <a:chOff x="0" y="0"/>
            <a:chExt cx="4036038" cy="609600"/>
          </a:xfrm>
        </p:grpSpPr>
        <p:sp>
          <p:nvSpPr>
            <p:cNvPr name="Freeform 23" id="23"/>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4" id="24"/>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6" id="26"/>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7" id="27"/>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8" id="28"/>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9" id="29"/>
          <p:cNvSpPr/>
          <p:nvPr/>
        </p:nvSpPr>
        <p:spPr>
          <a:xfrm flipH="false" flipV="false" rot="0">
            <a:off x="5014620" y="665973"/>
            <a:ext cx="7475671" cy="5264218"/>
          </a:xfrm>
          <a:custGeom>
            <a:avLst/>
            <a:gdLst/>
            <a:ahLst/>
            <a:cxnLst/>
            <a:rect r="r" b="b" t="t" l="l"/>
            <a:pathLst>
              <a:path h="5264218" w="7475671">
                <a:moveTo>
                  <a:pt x="0" y="0"/>
                </a:moveTo>
                <a:lnTo>
                  <a:pt x="7475671" y="0"/>
                </a:lnTo>
                <a:lnTo>
                  <a:pt x="7475671" y="5264218"/>
                </a:lnTo>
                <a:lnTo>
                  <a:pt x="0" y="5264218"/>
                </a:lnTo>
                <a:lnTo>
                  <a:pt x="0" y="0"/>
                </a:lnTo>
                <a:close/>
              </a:path>
            </a:pathLst>
          </a:custGeom>
          <a:blipFill>
            <a:blip r:embed="rId4"/>
            <a:stretch>
              <a:fillRect l="0" t="0" r="0" b="0"/>
            </a:stretch>
          </a:blipFill>
        </p:spPr>
      </p:sp>
      <p:sp>
        <p:nvSpPr>
          <p:cNvPr name="Freeform 30" id="30"/>
          <p:cNvSpPr/>
          <p:nvPr/>
        </p:nvSpPr>
        <p:spPr>
          <a:xfrm flipH="false" flipV="false" rot="0">
            <a:off x="4446936" y="6012822"/>
            <a:ext cx="9306739" cy="4150846"/>
          </a:xfrm>
          <a:custGeom>
            <a:avLst/>
            <a:gdLst/>
            <a:ahLst/>
            <a:cxnLst/>
            <a:rect r="r" b="b" t="t" l="l"/>
            <a:pathLst>
              <a:path h="4150846" w="9306739">
                <a:moveTo>
                  <a:pt x="0" y="0"/>
                </a:moveTo>
                <a:lnTo>
                  <a:pt x="9306739" y="0"/>
                </a:lnTo>
                <a:lnTo>
                  <a:pt x="9306739" y="4150845"/>
                </a:lnTo>
                <a:lnTo>
                  <a:pt x="0" y="4150845"/>
                </a:lnTo>
                <a:lnTo>
                  <a:pt x="0" y="0"/>
                </a:lnTo>
                <a:close/>
              </a:path>
            </a:pathLst>
          </a:custGeom>
          <a:blipFill>
            <a:blip r:embed="rId5"/>
            <a:stretch>
              <a:fillRect l="0" t="0" r="0" b="0"/>
            </a:stretch>
          </a:blipFill>
        </p:spPr>
      </p:sp>
      <p:sp>
        <p:nvSpPr>
          <p:cNvPr name="TextBox 31" id="31"/>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29</a:t>
            </a:r>
          </a:p>
        </p:txBody>
      </p:sp>
      <p:sp>
        <p:nvSpPr>
          <p:cNvPr name="TextBox 32" id="32"/>
          <p:cNvSpPr txBox="true"/>
          <p:nvPr/>
        </p:nvSpPr>
        <p:spPr>
          <a:xfrm rot="0">
            <a:off x="-476557" y="1215542"/>
            <a:ext cx="4834395" cy="1141092"/>
          </a:xfrm>
          <a:prstGeom prst="rect">
            <a:avLst/>
          </a:prstGeom>
        </p:spPr>
        <p:txBody>
          <a:bodyPr anchor="t" rtlCol="false" tIns="0" lIns="0" bIns="0" rIns="0">
            <a:spAutoFit/>
          </a:bodyPr>
          <a:lstStyle/>
          <a:p>
            <a:pPr algn="ctr">
              <a:lnSpc>
                <a:spcPts val="8639"/>
              </a:lnSpc>
            </a:pPr>
            <a:r>
              <a:rPr lang="en-US" sz="7999">
                <a:solidFill>
                  <a:srgbClr val="695941"/>
                </a:solidFill>
                <a:latin typeface="Barlow SemiCondensed Italics"/>
              </a:rPr>
              <a:t>GNB</a:t>
            </a:r>
          </a:p>
        </p:txBody>
      </p:sp>
      <p:sp>
        <p:nvSpPr>
          <p:cNvPr name="TextBox 33" id="33"/>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299108" y="5811748"/>
            <a:ext cx="3660947" cy="789210"/>
            <a:chOff x="0" y="0"/>
            <a:chExt cx="2033045" cy="438275"/>
          </a:xfrm>
        </p:grpSpPr>
        <p:sp>
          <p:nvSpPr>
            <p:cNvPr name="Freeform 15" id="15"/>
            <p:cNvSpPr/>
            <p:nvPr/>
          </p:nvSpPr>
          <p:spPr>
            <a:xfrm flipH="false" flipV="false" rot="0">
              <a:off x="0" y="0"/>
              <a:ext cx="2033045" cy="438275"/>
            </a:xfrm>
            <a:custGeom>
              <a:avLst/>
              <a:gdLst/>
              <a:ahLst/>
              <a:cxnLst/>
              <a:rect r="r" b="b" t="t" l="l"/>
              <a:pathLst>
                <a:path h="438275" w="2033045">
                  <a:moveTo>
                    <a:pt x="203200" y="0"/>
                  </a:moveTo>
                  <a:lnTo>
                    <a:pt x="2033045" y="0"/>
                  </a:lnTo>
                  <a:lnTo>
                    <a:pt x="1829845" y="438275"/>
                  </a:lnTo>
                  <a:lnTo>
                    <a:pt x="0" y="438275"/>
                  </a:lnTo>
                  <a:lnTo>
                    <a:pt x="203200" y="0"/>
                  </a:lnTo>
                  <a:close/>
                </a:path>
              </a:pathLst>
            </a:custGeom>
            <a:solidFill>
              <a:srgbClr val="E6DBC9"/>
            </a:solidFill>
            <a:ln cap="sq">
              <a:noFill/>
              <a:prstDash val="solid"/>
              <a:miter/>
            </a:ln>
          </p:spPr>
        </p:sp>
        <p:sp>
          <p:nvSpPr>
            <p:cNvPr name="TextBox 16" id="16"/>
            <p:cNvSpPr txBox="true"/>
            <p:nvPr/>
          </p:nvSpPr>
          <p:spPr>
            <a:xfrm>
              <a:off x="101600" y="-47625"/>
              <a:ext cx="1829845"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2787488" y="4736087"/>
            <a:ext cx="2728617" cy="789210"/>
            <a:chOff x="0" y="0"/>
            <a:chExt cx="1515292" cy="438275"/>
          </a:xfrm>
        </p:grpSpPr>
        <p:sp>
          <p:nvSpPr>
            <p:cNvPr name="Freeform 18" id="18"/>
            <p:cNvSpPr/>
            <p:nvPr/>
          </p:nvSpPr>
          <p:spPr>
            <a:xfrm flipH="false" flipV="false" rot="0">
              <a:off x="0" y="0"/>
              <a:ext cx="1515292" cy="438275"/>
            </a:xfrm>
            <a:custGeom>
              <a:avLst/>
              <a:gdLst/>
              <a:ahLst/>
              <a:cxnLst/>
              <a:rect r="r" b="b" t="t" l="l"/>
              <a:pathLst>
                <a:path h="438275" w="1515292">
                  <a:moveTo>
                    <a:pt x="203200" y="0"/>
                  </a:moveTo>
                  <a:lnTo>
                    <a:pt x="1515292" y="0"/>
                  </a:lnTo>
                  <a:lnTo>
                    <a:pt x="1312092" y="438275"/>
                  </a:lnTo>
                  <a:lnTo>
                    <a:pt x="0" y="438275"/>
                  </a:lnTo>
                  <a:lnTo>
                    <a:pt x="203200" y="0"/>
                  </a:lnTo>
                  <a:close/>
                </a:path>
              </a:pathLst>
            </a:custGeom>
            <a:solidFill>
              <a:srgbClr val="D5C5AC"/>
            </a:solidFill>
            <a:ln cap="sq">
              <a:noFill/>
              <a:prstDash val="solid"/>
              <a:miter/>
            </a:ln>
          </p:spPr>
        </p:sp>
        <p:sp>
          <p:nvSpPr>
            <p:cNvPr name="TextBox 19" id="19"/>
            <p:cNvSpPr txBox="true"/>
            <p:nvPr/>
          </p:nvSpPr>
          <p:spPr>
            <a:xfrm>
              <a:off x="101600" y="-47625"/>
              <a:ext cx="1312092" cy="485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20" id="20"/>
          <p:cNvSpPr/>
          <p:nvPr/>
        </p:nvSpPr>
        <p:spPr>
          <a:xfrm rot="-4297112">
            <a:off x="3720539" y="5404324"/>
            <a:ext cx="6492240" cy="0"/>
          </a:xfrm>
          <a:prstGeom prst="line">
            <a:avLst/>
          </a:prstGeom>
          <a:ln cap="flat" w="38100">
            <a:solidFill>
              <a:srgbClr val="CDBEAA"/>
            </a:solidFill>
            <a:prstDash val="solid"/>
            <a:headEnd type="none" len="sm" w="sm"/>
            <a:tailEnd type="none" len="sm" w="sm"/>
          </a:ln>
        </p:spPr>
      </p:sp>
      <p:sp>
        <p:nvSpPr>
          <p:cNvPr name="Freeform 21" id="21"/>
          <p:cNvSpPr/>
          <p:nvPr/>
        </p:nvSpPr>
        <p:spPr>
          <a:xfrm flipH="false" flipV="false" rot="-5400000">
            <a:off x="381960" y="8088245"/>
            <a:ext cx="1834297" cy="1834297"/>
          </a:xfrm>
          <a:custGeom>
            <a:avLst/>
            <a:gdLst/>
            <a:ahLst/>
            <a:cxnLst/>
            <a:rect r="r" b="b" t="t" l="l"/>
            <a:pathLst>
              <a:path h="1834297" w="1834297">
                <a:moveTo>
                  <a:pt x="0" y="0"/>
                </a:moveTo>
                <a:lnTo>
                  <a:pt x="1834297" y="0"/>
                </a:lnTo>
                <a:lnTo>
                  <a:pt x="1834297" y="1834296"/>
                </a:lnTo>
                <a:lnTo>
                  <a:pt x="0" y="1834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7510517" y="5347174"/>
            <a:ext cx="9466816" cy="639445"/>
          </a:xfrm>
          <a:prstGeom prst="rect">
            <a:avLst/>
          </a:prstGeom>
        </p:spPr>
        <p:txBody>
          <a:bodyPr anchor="t" rtlCol="false" tIns="0" lIns="0" bIns="0" rIns="0">
            <a:spAutoFit/>
          </a:bodyPr>
          <a:lstStyle/>
          <a:p>
            <a:pPr algn="ctr">
              <a:lnSpc>
                <a:spcPts val="5179"/>
              </a:lnSpc>
            </a:pPr>
            <a:r>
              <a:rPr lang="en-US" sz="3699">
                <a:solidFill>
                  <a:srgbClr val="695941"/>
                </a:solidFill>
                <a:latin typeface="Barlow Light"/>
              </a:rPr>
              <a:t>"ANALISIS TREN PENJUALAN WALMART"</a:t>
            </a:r>
          </a:p>
        </p:txBody>
      </p:sp>
      <p:sp>
        <p:nvSpPr>
          <p:cNvPr name="TextBox 23" id="23"/>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03</a:t>
            </a:r>
          </a:p>
        </p:txBody>
      </p:sp>
      <p:sp>
        <p:nvSpPr>
          <p:cNvPr name="TextBox 24" id="24"/>
          <p:cNvSpPr txBox="true"/>
          <p:nvPr/>
        </p:nvSpPr>
        <p:spPr>
          <a:xfrm rot="0">
            <a:off x="1028700" y="3989600"/>
            <a:ext cx="5903173" cy="1141092"/>
          </a:xfrm>
          <a:prstGeom prst="rect">
            <a:avLst/>
          </a:prstGeom>
        </p:spPr>
        <p:txBody>
          <a:bodyPr anchor="t" rtlCol="false" tIns="0" lIns="0" bIns="0" rIns="0">
            <a:spAutoFit/>
          </a:bodyPr>
          <a:lstStyle/>
          <a:p>
            <a:pPr algn="r">
              <a:lnSpc>
                <a:spcPts val="8639"/>
              </a:lnSpc>
            </a:pPr>
            <a:r>
              <a:rPr lang="en-US" sz="7999">
                <a:solidFill>
                  <a:srgbClr val="695941"/>
                </a:solidFill>
                <a:latin typeface="Barlow SemiCondensed Italics"/>
              </a:rPr>
              <a:t>SUPERVISED </a:t>
            </a:r>
          </a:p>
        </p:txBody>
      </p:sp>
      <p:grpSp>
        <p:nvGrpSpPr>
          <p:cNvPr name="Group 25" id="25"/>
          <p:cNvGrpSpPr/>
          <p:nvPr/>
        </p:nvGrpSpPr>
        <p:grpSpPr>
          <a:xfrm rot="0">
            <a:off x="-578688" y="313764"/>
            <a:ext cx="5256593" cy="793952"/>
            <a:chOff x="0" y="0"/>
            <a:chExt cx="4036038" cy="609600"/>
          </a:xfrm>
        </p:grpSpPr>
        <p:sp>
          <p:nvSpPr>
            <p:cNvPr name="Freeform 26" id="26"/>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7" id="27"/>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9" id="29"/>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30" id="30"/>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31" id="31"/>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67417" y="2594759"/>
            <a:ext cx="3660947" cy="789210"/>
            <a:chOff x="0" y="0"/>
            <a:chExt cx="2033045" cy="438275"/>
          </a:xfrm>
        </p:grpSpPr>
        <p:sp>
          <p:nvSpPr>
            <p:cNvPr name="Freeform 15" id="15"/>
            <p:cNvSpPr/>
            <p:nvPr/>
          </p:nvSpPr>
          <p:spPr>
            <a:xfrm flipH="false" flipV="false" rot="0">
              <a:off x="0" y="0"/>
              <a:ext cx="2033045" cy="438275"/>
            </a:xfrm>
            <a:custGeom>
              <a:avLst/>
              <a:gdLst/>
              <a:ahLst/>
              <a:cxnLst/>
              <a:rect r="r" b="b" t="t" l="l"/>
              <a:pathLst>
                <a:path h="438275" w="2033045">
                  <a:moveTo>
                    <a:pt x="203200" y="0"/>
                  </a:moveTo>
                  <a:lnTo>
                    <a:pt x="2033045" y="0"/>
                  </a:lnTo>
                  <a:lnTo>
                    <a:pt x="1829845" y="438275"/>
                  </a:lnTo>
                  <a:lnTo>
                    <a:pt x="0" y="438275"/>
                  </a:lnTo>
                  <a:lnTo>
                    <a:pt x="203200" y="0"/>
                  </a:lnTo>
                  <a:close/>
                </a:path>
              </a:pathLst>
            </a:custGeom>
            <a:solidFill>
              <a:srgbClr val="E6DBC9"/>
            </a:solidFill>
            <a:ln cap="sq">
              <a:noFill/>
              <a:prstDash val="solid"/>
              <a:miter/>
            </a:ln>
          </p:spPr>
        </p:sp>
        <p:sp>
          <p:nvSpPr>
            <p:cNvPr name="TextBox 16" id="16"/>
            <p:cNvSpPr txBox="true"/>
            <p:nvPr/>
          </p:nvSpPr>
          <p:spPr>
            <a:xfrm>
              <a:off x="101600" y="-47625"/>
              <a:ext cx="1829845"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2049608" y="1962029"/>
            <a:ext cx="2728617" cy="789210"/>
            <a:chOff x="0" y="0"/>
            <a:chExt cx="1515292" cy="438275"/>
          </a:xfrm>
        </p:grpSpPr>
        <p:sp>
          <p:nvSpPr>
            <p:cNvPr name="Freeform 18" id="18"/>
            <p:cNvSpPr/>
            <p:nvPr/>
          </p:nvSpPr>
          <p:spPr>
            <a:xfrm flipH="false" flipV="false" rot="0">
              <a:off x="0" y="0"/>
              <a:ext cx="1515292" cy="438275"/>
            </a:xfrm>
            <a:custGeom>
              <a:avLst/>
              <a:gdLst/>
              <a:ahLst/>
              <a:cxnLst/>
              <a:rect r="r" b="b" t="t" l="l"/>
              <a:pathLst>
                <a:path h="438275" w="1515292">
                  <a:moveTo>
                    <a:pt x="203200" y="0"/>
                  </a:moveTo>
                  <a:lnTo>
                    <a:pt x="1515292" y="0"/>
                  </a:lnTo>
                  <a:lnTo>
                    <a:pt x="1312092" y="438275"/>
                  </a:lnTo>
                  <a:lnTo>
                    <a:pt x="0" y="438275"/>
                  </a:lnTo>
                  <a:lnTo>
                    <a:pt x="203200" y="0"/>
                  </a:lnTo>
                  <a:close/>
                </a:path>
              </a:pathLst>
            </a:custGeom>
            <a:solidFill>
              <a:srgbClr val="D5C5AC"/>
            </a:solidFill>
            <a:ln cap="sq">
              <a:noFill/>
              <a:prstDash val="solid"/>
              <a:miter/>
            </a:ln>
          </p:spPr>
        </p:sp>
        <p:sp>
          <p:nvSpPr>
            <p:cNvPr name="TextBox 19" id="19"/>
            <p:cNvSpPr txBox="true"/>
            <p:nvPr/>
          </p:nvSpPr>
          <p:spPr>
            <a:xfrm>
              <a:off x="101600" y="-47625"/>
              <a:ext cx="1312092" cy="485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20" id="20"/>
          <p:cNvSpPr/>
          <p:nvPr/>
        </p:nvSpPr>
        <p:spPr>
          <a:xfrm flipV="true">
            <a:off x="2712871" y="2362642"/>
            <a:ext cx="2047276" cy="6160993"/>
          </a:xfrm>
          <a:prstGeom prst="line">
            <a:avLst/>
          </a:prstGeom>
          <a:ln cap="flat" w="38100">
            <a:solidFill>
              <a:srgbClr val="CDBEAA"/>
            </a:solidFill>
            <a:prstDash val="solid"/>
            <a:headEnd type="none" len="sm" w="sm"/>
            <a:tailEnd type="none" len="sm" w="sm"/>
          </a:ln>
        </p:spPr>
      </p:sp>
      <p:sp>
        <p:nvSpPr>
          <p:cNvPr name="Freeform 21" id="21"/>
          <p:cNvSpPr/>
          <p:nvPr/>
        </p:nvSpPr>
        <p:spPr>
          <a:xfrm flipH="false" flipV="false" rot="-5400000">
            <a:off x="381960" y="8088245"/>
            <a:ext cx="1834297" cy="1834297"/>
          </a:xfrm>
          <a:custGeom>
            <a:avLst/>
            <a:gdLst/>
            <a:ahLst/>
            <a:cxnLst/>
            <a:rect r="r" b="b" t="t" l="l"/>
            <a:pathLst>
              <a:path h="1834297" w="1834297">
                <a:moveTo>
                  <a:pt x="0" y="0"/>
                </a:moveTo>
                <a:lnTo>
                  <a:pt x="1834297" y="0"/>
                </a:lnTo>
                <a:lnTo>
                  <a:pt x="1834297" y="1834296"/>
                </a:lnTo>
                <a:lnTo>
                  <a:pt x="0" y="1834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0">
            <a:off x="-578688" y="313764"/>
            <a:ext cx="5256593" cy="793952"/>
            <a:chOff x="0" y="0"/>
            <a:chExt cx="4036038" cy="609600"/>
          </a:xfrm>
        </p:grpSpPr>
        <p:sp>
          <p:nvSpPr>
            <p:cNvPr name="Freeform 23" id="23"/>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4" id="24"/>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6" id="26"/>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7" id="27"/>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8" id="28"/>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9" id="29"/>
          <p:cNvSpPr/>
          <p:nvPr/>
        </p:nvSpPr>
        <p:spPr>
          <a:xfrm flipH="false" flipV="false" rot="0">
            <a:off x="4446936" y="1747988"/>
            <a:ext cx="9168102" cy="4643584"/>
          </a:xfrm>
          <a:custGeom>
            <a:avLst/>
            <a:gdLst/>
            <a:ahLst/>
            <a:cxnLst/>
            <a:rect r="r" b="b" t="t" l="l"/>
            <a:pathLst>
              <a:path h="4643584" w="9168102">
                <a:moveTo>
                  <a:pt x="0" y="0"/>
                </a:moveTo>
                <a:lnTo>
                  <a:pt x="9168102" y="0"/>
                </a:lnTo>
                <a:lnTo>
                  <a:pt x="9168102" y="4643584"/>
                </a:lnTo>
                <a:lnTo>
                  <a:pt x="0" y="4643584"/>
                </a:lnTo>
                <a:lnTo>
                  <a:pt x="0" y="0"/>
                </a:lnTo>
                <a:close/>
              </a:path>
            </a:pathLst>
          </a:custGeom>
          <a:blipFill>
            <a:blip r:embed="rId4"/>
            <a:stretch>
              <a:fillRect l="0" t="0" r="0" b="0"/>
            </a:stretch>
          </a:blipFill>
        </p:spPr>
      </p:sp>
      <p:sp>
        <p:nvSpPr>
          <p:cNvPr name="Freeform 30" id="30"/>
          <p:cNvSpPr/>
          <p:nvPr/>
        </p:nvSpPr>
        <p:spPr>
          <a:xfrm flipH="false" flipV="false" rot="0">
            <a:off x="5229354" y="6725470"/>
            <a:ext cx="7603265" cy="3561530"/>
          </a:xfrm>
          <a:custGeom>
            <a:avLst/>
            <a:gdLst/>
            <a:ahLst/>
            <a:cxnLst/>
            <a:rect r="r" b="b" t="t" l="l"/>
            <a:pathLst>
              <a:path h="3561530" w="7603265">
                <a:moveTo>
                  <a:pt x="0" y="0"/>
                </a:moveTo>
                <a:lnTo>
                  <a:pt x="7603266" y="0"/>
                </a:lnTo>
                <a:lnTo>
                  <a:pt x="7603266" y="3561530"/>
                </a:lnTo>
                <a:lnTo>
                  <a:pt x="0" y="3561530"/>
                </a:lnTo>
                <a:lnTo>
                  <a:pt x="0" y="0"/>
                </a:lnTo>
                <a:close/>
              </a:path>
            </a:pathLst>
          </a:custGeom>
          <a:blipFill>
            <a:blip r:embed="rId5"/>
            <a:stretch>
              <a:fillRect l="0" t="0" r="0" b="0"/>
            </a:stretch>
          </a:blipFill>
        </p:spPr>
      </p:sp>
      <p:sp>
        <p:nvSpPr>
          <p:cNvPr name="TextBox 31" id="31"/>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30</a:t>
            </a:r>
          </a:p>
        </p:txBody>
      </p:sp>
      <p:sp>
        <p:nvSpPr>
          <p:cNvPr name="TextBox 32" id="32"/>
          <p:cNvSpPr txBox="true"/>
          <p:nvPr/>
        </p:nvSpPr>
        <p:spPr>
          <a:xfrm rot="0">
            <a:off x="-476557" y="1215542"/>
            <a:ext cx="4834395" cy="1141092"/>
          </a:xfrm>
          <a:prstGeom prst="rect">
            <a:avLst/>
          </a:prstGeom>
        </p:spPr>
        <p:txBody>
          <a:bodyPr anchor="t" rtlCol="false" tIns="0" lIns="0" bIns="0" rIns="0">
            <a:spAutoFit/>
          </a:bodyPr>
          <a:lstStyle/>
          <a:p>
            <a:pPr algn="ctr">
              <a:lnSpc>
                <a:spcPts val="8639"/>
              </a:lnSpc>
            </a:pPr>
            <a:r>
              <a:rPr lang="en-US" sz="7999">
                <a:solidFill>
                  <a:srgbClr val="695941"/>
                </a:solidFill>
                <a:latin typeface="Barlow SemiCondensed Italics"/>
              </a:rPr>
              <a:t>GNB</a:t>
            </a:r>
          </a:p>
        </p:txBody>
      </p:sp>
      <p:sp>
        <p:nvSpPr>
          <p:cNvPr name="TextBox 33" id="33"/>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67417" y="2594759"/>
            <a:ext cx="3660947" cy="789210"/>
            <a:chOff x="0" y="0"/>
            <a:chExt cx="2033045" cy="438275"/>
          </a:xfrm>
        </p:grpSpPr>
        <p:sp>
          <p:nvSpPr>
            <p:cNvPr name="Freeform 15" id="15"/>
            <p:cNvSpPr/>
            <p:nvPr/>
          </p:nvSpPr>
          <p:spPr>
            <a:xfrm flipH="false" flipV="false" rot="0">
              <a:off x="0" y="0"/>
              <a:ext cx="2033045" cy="438275"/>
            </a:xfrm>
            <a:custGeom>
              <a:avLst/>
              <a:gdLst/>
              <a:ahLst/>
              <a:cxnLst/>
              <a:rect r="r" b="b" t="t" l="l"/>
              <a:pathLst>
                <a:path h="438275" w="2033045">
                  <a:moveTo>
                    <a:pt x="203200" y="0"/>
                  </a:moveTo>
                  <a:lnTo>
                    <a:pt x="2033045" y="0"/>
                  </a:lnTo>
                  <a:lnTo>
                    <a:pt x="1829845" y="438275"/>
                  </a:lnTo>
                  <a:lnTo>
                    <a:pt x="0" y="438275"/>
                  </a:lnTo>
                  <a:lnTo>
                    <a:pt x="203200" y="0"/>
                  </a:lnTo>
                  <a:close/>
                </a:path>
              </a:pathLst>
            </a:custGeom>
            <a:solidFill>
              <a:srgbClr val="E6DBC9"/>
            </a:solidFill>
            <a:ln cap="sq">
              <a:noFill/>
              <a:prstDash val="solid"/>
              <a:miter/>
            </a:ln>
          </p:spPr>
        </p:sp>
        <p:sp>
          <p:nvSpPr>
            <p:cNvPr name="TextBox 16" id="16"/>
            <p:cNvSpPr txBox="true"/>
            <p:nvPr/>
          </p:nvSpPr>
          <p:spPr>
            <a:xfrm>
              <a:off x="101600" y="-47625"/>
              <a:ext cx="1829845"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2049608" y="1962029"/>
            <a:ext cx="2728617" cy="789210"/>
            <a:chOff x="0" y="0"/>
            <a:chExt cx="1515292" cy="438275"/>
          </a:xfrm>
        </p:grpSpPr>
        <p:sp>
          <p:nvSpPr>
            <p:cNvPr name="Freeform 18" id="18"/>
            <p:cNvSpPr/>
            <p:nvPr/>
          </p:nvSpPr>
          <p:spPr>
            <a:xfrm flipH="false" flipV="false" rot="0">
              <a:off x="0" y="0"/>
              <a:ext cx="1515292" cy="438275"/>
            </a:xfrm>
            <a:custGeom>
              <a:avLst/>
              <a:gdLst/>
              <a:ahLst/>
              <a:cxnLst/>
              <a:rect r="r" b="b" t="t" l="l"/>
              <a:pathLst>
                <a:path h="438275" w="1515292">
                  <a:moveTo>
                    <a:pt x="203200" y="0"/>
                  </a:moveTo>
                  <a:lnTo>
                    <a:pt x="1515292" y="0"/>
                  </a:lnTo>
                  <a:lnTo>
                    <a:pt x="1312092" y="438275"/>
                  </a:lnTo>
                  <a:lnTo>
                    <a:pt x="0" y="438275"/>
                  </a:lnTo>
                  <a:lnTo>
                    <a:pt x="203200" y="0"/>
                  </a:lnTo>
                  <a:close/>
                </a:path>
              </a:pathLst>
            </a:custGeom>
            <a:solidFill>
              <a:srgbClr val="D5C5AC"/>
            </a:solidFill>
            <a:ln cap="sq">
              <a:noFill/>
              <a:prstDash val="solid"/>
              <a:miter/>
            </a:ln>
          </p:spPr>
        </p:sp>
        <p:sp>
          <p:nvSpPr>
            <p:cNvPr name="TextBox 19" id="19"/>
            <p:cNvSpPr txBox="true"/>
            <p:nvPr/>
          </p:nvSpPr>
          <p:spPr>
            <a:xfrm>
              <a:off x="101600" y="-47625"/>
              <a:ext cx="1312092" cy="485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20" id="20"/>
          <p:cNvSpPr/>
          <p:nvPr/>
        </p:nvSpPr>
        <p:spPr>
          <a:xfrm flipV="true">
            <a:off x="2712871" y="2362642"/>
            <a:ext cx="2047276" cy="6160993"/>
          </a:xfrm>
          <a:prstGeom prst="line">
            <a:avLst/>
          </a:prstGeom>
          <a:ln cap="flat" w="38100">
            <a:solidFill>
              <a:srgbClr val="CDBEAA"/>
            </a:solidFill>
            <a:prstDash val="solid"/>
            <a:headEnd type="none" len="sm" w="sm"/>
            <a:tailEnd type="none" len="sm" w="sm"/>
          </a:ln>
        </p:spPr>
      </p:sp>
      <p:sp>
        <p:nvSpPr>
          <p:cNvPr name="Freeform 21" id="21"/>
          <p:cNvSpPr/>
          <p:nvPr/>
        </p:nvSpPr>
        <p:spPr>
          <a:xfrm flipH="false" flipV="false" rot="-5400000">
            <a:off x="381960" y="8088245"/>
            <a:ext cx="1834297" cy="1834297"/>
          </a:xfrm>
          <a:custGeom>
            <a:avLst/>
            <a:gdLst/>
            <a:ahLst/>
            <a:cxnLst/>
            <a:rect r="r" b="b" t="t" l="l"/>
            <a:pathLst>
              <a:path h="1834297" w="1834297">
                <a:moveTo>
                  <a:pt x="0" y="0"/>
                </a:moveTo>
                <a:lnTo>
                  <a:pt x="1834297" y="0"/>
                </a:lnTo>
                <a:lnTo>
                  <a:pt x="1834297" y="1834296"/>
                </a:lnTo>
                <a:lnTo>
                  <a:pt x="0" y="1834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0">
            <a:off x="-578688" y="313764"/>
            <a:ext cx="5256593" cy="793952"/>
            <a:chOff x="0" y="0"/>
            <a:chExt cx="4036038" cy="609600"/>
          </a:xfrm>
        </p:grpSpPr>
        <p:sp>
          <p:nvSpPr>
            <p:cNvPr name="Freeform 23" id="23"/>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4" id="24"/>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6" id="26"/>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7" id="27"/>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8" id="28"/>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9" id="29"/>
          <p:cNvSpPr/>
          <p:nvPr/>
        </p:nvSpPr>
        <p:spPr>
          <a:xfrm flipH="false" flipV="false" rot="0">
            <a:off x="145093" y="2989364"/>
            <a:ext cx="10742024" cy="5753414"/>
          </a:xfrm>
          <a:custGeom>
            <a:avLst/>
            <a:gdLst/>
            <a:ahLst/>
            <a:cxnLst/>
            <a:rect r="r" b="b" t="t" l="l"/>
            <a:pathLst>
              <a:path h="5753414" w="10742024">
                <a:moveTo>
                  <a:pt x="0" y="0"/>
                </a:moveTo>
                <a:lnTo>
                  <a:pt x="10742024" y="0"/>
                </a:lnTo>
                <a:lnTo>
                  <a:pt x="10742024" y="5753415"/>
                </a:lnTo>
                <a:lnTo>
                  <a:pt x="0" y="5753415"/>
                </a:lnTo>
                <a:lnTo>
                  <a:pt x="0" y="0"/>
                </a:lnTo>
                <a:close/>
              </a:path>
            </a:pathLst>
          </a:custGeom>
          <a:blipFill>
            <a:blip r:embed="rId4"/>
            <a:stretch>
              <a:fillRect l="0" t="0" r="0" b="0"/>
            </a:stretch>
          </a:blipFill>
        </p:spPr>
      </p:sp>
      <p:sp>
        <p:nvSpPr>
          <p:cNvPr name="Freeform 30" id="30"/>
          <p:cNvSpPr/>
          <p:nvPr/>
        </p:nvSpPr>
        <p:spPr>
          <a:xfrm flipH="false" flipV="false" rot="0">
            <a:off x="11337778" y="4064578"/>
            <a:ext cx="6607323" cy="3137008"/>
          </a:xfrm>
          <a:custGeom>
            <a:avLst/>
            <a:gdLst/>
            <a:ahLst/>
            <a:cxnLst/>
            <a:rect r="r" b="b" t="t" l="l"/>
            <a:pathLst>
              <a:path h="3137008" w="6607323">
                <a:moveTo>
                  <a:pt x="0" y="0"/>
                </a:moveTo>
                <a:lnTo>
                  <a:pt x="6607323" y="0"/>
                </a:lnTo>
                <a:lnTo>
                  <a:pt x="6607323" y="3137008"/>
                </a:lnTo>
                <a:lnTo>
                  <a:pt x="0" y="3137008"/>
                </a:lnTo>
                <a:lnTo>
                  <a:pt x="0" y="0"/>
                </a:lnTo>
                <a:close/>
              </a:path>
            </a:pathLst>
          </a:custGeom>
          <a:blipFill>
            <a:blip r:embed="rId5"/>
            <a:stretch>
              <a:fillRect l="0" t="0" r="0" b="0"/>
            </a:stretch>
          </a:blipFill>
        </p:spPr>
      </p:sp>
      <p:sp>
        <p:nvSpPr>
          <p:cNvPr name="TextBox 31" id="31"/>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31</a:t>
            </a:r>
          </a:p>
        </p:txBody>
      </p:sp>
      <p:sp>
        <p:nvSpPr>
          <p:cNvPr name="TextBox 32" id="32"/>
          <p:cNvSpPr txBox="true"/>
          <p:nvPr/>
        </p:nvSpPr>
        <p:spPr>
          <a:xfrm rot="0">
            <a:off x="-476557" y="1215542"/>
            <a:ext cx="4834395" cy="1141092"/>
          </a:xfrm>
          <a:prstGeom prst="rect">
            <a:avLst/>
          </a:prstGeom>
        </p:spPr>
        <p:txBody>
          <a:bodyPr anchor="t" rtlCol="false" tIns="0" lIns="0" bIns="0" rIns="0">
            <a:spAutoFit/>
          </a:bodyPr>
          <a:lstStyle/>
          <a:p>
            <a:pPr algn="ctr">
              <a:lnSpc>
                <a:spcPts val="8639"/>
              </a:lnSpc>
            </a:pPr>
            <a:r>
              <a:rPr lang="en-US" sz="7999">
                <a:solidFill>
                  <a:srgbClr val="695941"/>
                </a:solidFill>
                <a:latin typeface="Barlow SemiCondensed Italics"/>
              </a:rPr>
              <a:t>KNN</a:t>
            </a:r>
          </a:p>
        </p:txBody>
      </p:sp>
      <p:sp>
        <p:nvSpPr>
          <p:cNvPr name="TextBox 33" id="33"/>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67417" y="2594759"/>
            <a:ext cx="3660947" cy="789210"/>
            <a:chOff x="0" y="0"/>
            <a:chExt cx="2033045" cy="438275"/>
          </a:xfrm>
        </p:grpSpPr>
        <p:sp>
          <p:nvSpPr>
            <p:cNvPr name="Freeform 15" id="15"/>
            <p:cNvSpPr/>
            <p:nvPr/>
          </p:nvSpPr>
          <p:spPr>
            <a:xfrm flipH="false" flipV="false" rot="0">
              <a:off x="0" y="0"/>
              <a:ext cx="2033045" cy="438275"/>
            </a:xfrm>
            <a:custGeom>
              <a:avLst/>
              <a:gdLst/>
              <a:ahLst/>
              <a:cxnLst/>
              <a:rect r="r" b="b" t="t" l="l"/>
              <a:pathLst>
                <a:path h="438275" w="2033045">
                  <a:moveTo>
                    <a:pt x="203200" y="0"/>
                  </a:moveTo>
                  <a:lnTo>
                    <a:pt x="2033045" y="0"/>
                  </a:lnTo>
                  <a:lnTo>
                    <a:pt x="1829845" y="438275"/>
                  </a:lnTo>
                  <a:lnTo>
                    <a:pt x="0" y="438275"/>
                  </a:lnTo>
                  <a:lnTo>
                    <a:pt x="203200" y="0"/>
                  </a:lnTo>
                  <a:close/>
                </a:path>
              </a:pathLst>
            </a:custGeom>
            <a:solidFill>
              <a:srgbClr val="E6DBC9"/>
            </a:solidFill>
            <a:ln cap="sq">
              <a:noFill/>
              <a:prstDash val="solid"/>
              <a:miter/>
            </a:ln>
          </p:spPr>
        </p:sp>
        <p:sp>
          <p:nvSpPr>
            <p:cNvPr name="TextBox 16" id="16"/>
            <p:cNvSpPr txBox="true"/>
            <p:nvPr/>
          </p:nvSpPr>
          <p:spPr>
            <a:xfrm>
              <a:off x="101600" y="-47625"/>
              <a:ext cx="1829845"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2049608" y="1962029"/>
            <a:ext cx="2728617" cy="789210"/>
            <a:chOff x="0" y="0"/>
            <a:chExt cx="1515292" cy="438275"/>
          </a:xfrm>
        </p:grpSpPr>
        <p:sp>
          <p:nvSpPr>
            <p:cNvPr name="Freeform 18" id="18"/>
            <p:cNvSpPr/>
            <p:nvPr/>
          </p:nvSpPr>
          <p:spPr>
            <a:xfrm flipH="false" flipV="false" rot="0">
              <a:off x="0" y="0"/>
              <a:ext cx="1515292" cy="438275"/>
            </a:xfrm>
            <a:custGeom>
              <a:avLst/>
              <a:gdLst/>
              <a:ahLst/>
              <a:cxnLst/>
              <a:rect r="r" b="b" t="t" l="l"/>
              <a:pathLst>
                <a:path h="438275" w="1515292">
                  <a:moveTo>
                    <a:pt x="203200" y="0"/>
                  </a:moveTo>
                  <a:lnTo>
                    <a:pt x="1515292" y="0"/>
                  </a:lnTo>
                  <a:lnTo>
                    <a:pt x="1312092" y="438275"/>
                  </a:lnTo>
                  <a:lnTo>
                    <a:pt x="0" y="438275"/>
                  </a:lnTo>
                  <a:lnTo>
                    <a:pt x="203200" y="0"/>
                  </a:lnTo>
                  <a:close/>
                </a:path>
              </a:pathLst>
            </a:custGeom>
            <a:solidFill>
              <a:srgbClr val="D5C5AC"/>
            </a:solidFill>
            <a:ln cap="sq">
              <a:noFill/>
              <a:prstDash val="solid"/>
              <a:miter/>
            </a:ln>
          </p:spPr>
        </p:sp>
        <p:sp>
          <p:nvSpPr>
            <p:cNvPr name="TextBox 19" id="19"/>
            <p:cNvSpPr txBox="true"/>
            <p:nvPr/>
          </p:nvSpPr>
          <p:spPr>
            <a:xfrm>
              <a:off x="101600" y="-47625"/>
              <a:ext cx="1312092" cy="485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20" id="20"/>
          <p:cNvSpPr/>
          <p:nvPr/>
        </p:nvSpPr>
        <p:spPr>
          <a:xfrm flipV="true">
            <a:off x="2712871" y="2362642"/>
            <a:ext cx="2047276" cy="6160993"/>
          </a:xfrm>
          <a:prstGeom prst="line">
            <a:avLst/>
          </a:prstGeom>
          <a:ln cap="flat" w="38100">
            <a:solidFill>
              <a:srgbClr val="CDBEAA"/>
            </a:solidFill>
            <a:prstDash val="solid"/>
            <a:headEnd type="none" len="sm" w="sm"/>
            <a:tailEnd type="none" len="sm" w="sm"/>
          </a:ln>
        </p:spPr>
      </p:sp>
      <p:sp>
        <p:nvSpPr>
          <p:cNvPr name="Freeform 21" id="21"/>
          <p:cNvSpPr/>
          <p:nvPr/>
        </p:nvSpPr>
        <p:spPr>
          <a:xfrm flipH="false" flipV="false" rot="-5400000">
            <a:off x="381960" y="8088245"/>
            <a:ext cx="1834297" cy="1834297"/>
          </a:xfrm>
          <a:custGeom>
            <a:avLst/>
            <a:gdLst/>
            <a:ahLst/>
            <a:cxnLst/>
            <a:rect r="r" b="b" t="t" l="l"/>
            <a:pathLst>
              <a:path h="1834297" w="1834297">
                <a:moveTo>
                  <a:pt x="0" y="0"/>
                </a:moveTo>
                <a:lnTo>
                  <a:pt x="1834297" y="0"/>
                </a:lnTo>
                <a:lnTo>
                  <a:pt x="1834297" y="1834296"/>
                </a:lnTo>
                <a:lnTo>
                  <a:pt x="0" y="1834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0">
            <a:off x="-578688" y="313764"/>
            <a:ext cx="5256593" cy="793952"/>
            <a:chOff x="0" y="0"/>
            <a:chExt cx="4036038" cy="609600"/>
          </a:xfrm>
        </p:grpSpPr>
        <p:sp>
          <p:nvSpPr>
            <p:cNvPr name="Freeform 23" id="23"/>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4" id="24"/>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6" id="26"/>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7" id="27"/>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8" id="28"/>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9" id="29"/>
          <p:cNvSpPr/>
          <p:nvPr/>
        </p:nvSpPr>
        <p:spPr>
          <a:xfrm flipH="false" flipV="false" rot="0">
            <a:off x="3373097" y="3608489"/>
            <a:ext cx="10758717" cy="4730374"/>
          </a:xfrm>
          <a:custGeom>
            <a:avLst/>
            <a:gdLst/>
            <a:ahLst/>
            <a:cxnLst/>
            <a:rect r="r" b="b" t="t" l="l"/>
            <a:pathLst>
              <a:path h="4730374" w="10758717">
                <a:moveTo>
                  <a:pt x="0" y="0"/>
                </a:moveTo>
                <a:lnTo>
                  <a:pt x="10758717" y="0"/>
                </a:lnTo>
                <a:lnTo>
                  <a:pt x="10758717" y="4730375"/>
                </a:lnTo>
                <a:lnTo>
                  <a:pt x="0" y="4730375"/>
                </a:lnTo>
                <a:lnTo>
                  <a:pt x="0" y="0"/>
                </a:lnTo>
                <a:close/>
              </a:path>
            </a:pathLst>
          </a:custGeom>
          <a:blipFill>
            <a:blip r:embed="rId4"/>
            <a:stretch>
              <a:fillRect l="0" t="0" r="0" b="0"/>
            </a:stretch>
          </a:blipFill>
        </p:spPr>
      </p:sp>
      <p:sp>
        <p:nvSpPr>
          <p:cNvPr name="TextBox 30" id="30"/>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32</a:t>
            </a:r>
          </a:p>
        </p:txBody>
      </p:sp>
      <p:sp>
        <p:nvSpPr>
          <p:cNvPr name="TextBox 31" id="31"/>
          <p:cNvSpPr txBox="true"/>
          <p:nvPr/>
        </p:nvSpPr>
        <p:spPr>
          <a:xfrm rot="0">
            <a:off x="-476557" y="1215542"/>
            <a:ext cx="4834395" cy="1141092"/>
          </a:xfrm>
          <a:prstGeom prst="rect">
            <a:avLst/>
          </a:prstGeom>
        </p:spPr>
        <p:txBody>
          <a:bodyPr anchor="t" rtlCol="false" tIns="0" lIns="0" bIns="0" rIns="0">
            <a:spAutoFit/>
          </a:bodyPr>
          <a:lstStyle/>
          <a:p>
            <a:pPr algn="ctr">
              <a:lnSpc>
                <a:spcPts val="8639"/>
              </a:lnSpc>
            </a:pPr>
            <a:r>
              <a:rPr lang="en-US" sz="7999">
                <a:solidFill>
                  <a:srgbClr val="695941"/>
                </a:solidFill>
                <a:latin typeface="Barlow SemiCondensed Italics"/>
              </a:rPr>
              <a:t>C4.5</a:t>
            </a:r>
          </a:p>
        </p:txBody>
      </p:sp>
      <p:sp>
        <p:nvSpPr>
          <p:cNvPr name="TextBox 32" id="32"/>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516105" y="1227890"/>
            <a:ext cx="6265919" cy="789210"/>
            <a:chOff x="0" y="0"/>
            <a:chExt cx="3479673" cy="438275"/>
          </a:xfrm>
        </p:grpSpPr>
        <p:sp>
          <p:nvSpPr>
            <p:cNvPr name="Freeform 12" id="12"/>
            <p:cNvSpPr/>
            <p:nvPr/>
          </p:nvSpPr>
          <p:spPr>
            <a:xfrm flipH="false" flipV="false" rot="0">
              <a:off x="0" y="0"/>
              <a:ext cx="3479673" cy="438275"/>
            </a:xfrm>
            <a:custGeom>
              <a:avLst/>
              <a:gdLst/>
              <a:ahLst/>
              <a:cxnLst/>
              <a:rect r="r" b="b" t="t" l="l"/>
              <a:pathLst>
                <a:path h="438275" w="3479673">
                  <a:moveTo>
                    <a:pt x="203200" y="0"/>
                  </a:moveTo>
                  <a:lnTo>
                    <a:pt x="3479673" y="0"/>
                  </a:lnTo>
                  <a:lnTo>
                    <a:pt x="3276473" y="438275"/>
                  </a:lnTo>
                  <a:lnTo>
                    <a:pt x="0" y="438275"/>
                  </a:lnTo>
                  <a:lnTo>
                    <a:pt x="203200" y="0"/>
                  </a:lnTo>
                  <a:close/>
                </a:path>
              </a:pathLst>
            </a:custGeom>
            <a:solidFill>
              <a:srgbClr val="E6DBC9"/>
            </a:solidFill>
            <a:ln cap="sq">
              <a:noFill/>
              <a:prstDash val="solid"/>
              <a:miter/>
            </a:ln>
          </p:spPr>
        </p:sp>
        <p:sp>
          <p:nvSpPr>
            <p:cNvPr name="TextBox 13" id="13"/>
            <p:cNvSpPr txBox="true"/>
            <p:nvPr/>
          </p:nvSpPr>
          <p:spPr>
            <a:xfrm>
              <a:off x="101600" y="-47625"/>
              <a:ext cx="3276473"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588213" y="7249321"/>
            <a:ext cx="2673220" cy="2673220"/>
          </a:xfrm>
          <a:custGeom>
            <a:avLst/>
            <a:gdLst/>
            <a:ahLst/>
            <a:cxnLst/>
            <a:rect r="r" b="b" t="t" l="l"/>
            <a:pathLst>
              <a:path h="2673220" w="2673220">
                <a:moveTo>
                  <a:pt x="0" y="0"/>
                </a:moveTo>
                <a:lnTo>
                  <a:pt x="2673220" y="0"/>
                </a:lnTo>
                <a:lnTo>
                  <a:pt x="2673220" y="2673220"/>
                </a:lnTo>
                <a:lnTo>
                  <a:pt x="0" y="26732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4446936" y="514506"/>
            <a:ext cx="8668234" cy="1285876"/>
          </a:xfrm>
          <a:prstGeom prst="rect">
            <a:avLst/>
          </a:prstGeom>
        </p:spPr>
        <p:txBody>
          <a:bodyPr anchor="t" rtlCol="false" tIns="0" lIns="0" bIns="0" rIns="0">
            <a:spAutoFit/>
          </a:bodyPr>
          <a:lstStyle/>
          <a:p>
            <a:pPr algn="ctr">
              <a:lnSpc>
                <a:spcPts val="10499"/>
              </a:lnSpc>
            </a:pPr>
            <a:r>
              <a:rPr lang="en-US" sz="7499">
                <a:solidFill>
                  <a:srgbClr val="695941"/>
                </a:solidFill>
                <a:latin typeface="Barlow SemiCondensed Italics"/>
              </a:rPr>
              <a:t>EVALUATION</a:t>
            </a:r>
          </a:p>
        </p:txBody>
      </p:sp>
      <p:grpSp>
        <p:nvGrpSpPr>
          <p:cNvPr name="Group 19" id="19"/>
          <p:cNvGrpSpPr/>
          <p:nvPr/>
        </p:nvGrpSpPr>
        <p:grpSpPr>
          <a:xfrm rot="0">
            <a:off x="-578688" y="313764"/>
            <a:ext cx="5256593" cy="793952"/>
            <a:chOff x="0" y="0"/>
            <a:chExt cx="4036038" cy="609600"/>
          </a:xfrm>
        </p:grpSpPr>
        <p:sp>
          <p:nvSpPr>
            <p:cNvPr name="Freeform 20" id="20"/>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1" id="21"/>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3" id="23"/>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4" id="24"/>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5" id="25"/>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6" id="26"/>
          <p:cNvSpPr/>
          <p:nvPr/>
        </p:nvSpPr>
        <p:spPr>
          <a:xfrm flipH="false" flipV="false" rot="0">
            <a:off x="595754" y="2140925"/>
            <a:ext cx="9297792" cy="5529882"/>
          </a:xfrm>
          <a:custGeom>
            <a:avLst/>
            <a:gdLst/>
            <a:ahLst/>
            <a:cxnLst/>
            <a:rect r="r" b="b" t="t" l="l"/>
            <a:pathLst>
              <a:path h="5529882" w="9297792">
                <a:moveTo>
                  <a:pt x="0" y="0"/>
                </a:moveTo>
                <a:lnTo>
                  <a:pt x="9297792" y="0"/>
                </a:lnTo>
                <a:lnTo>
                  <a:pt x="9297792" y="5529882"/>
                </a:lnTo>
                <a:lnTo>
                  <a:pt x="0" y="5529882"/>
                </a:lnTo>
                <a:lnTo>
                  <a:pt x="0" y="0"/>
                </a:lnTo>
                <a:close/>
              </a:path>
            </a:pathLst>
          </a:custGeom>
          <a:blipFill>
            <a:blip r:embed="rId4"/>
            <a:stretch>
              <a:fillRect l="0" t="0" r="0" b="0"/>
            </a:stretch>
          </a:blipFill>
        </p:spPr>
      </p:sp>
      <p:sp>
        <p:nvSpPr>
          <p:cNvPr name="Freeform 27" id="27"/>
          <p:cNvSpPr/>
          <p:nvPr/>
        </p:nvSpPr>
        <p:spPr>
          <a:xfrm flipH="false" flipV="false" rot="0">
            <a:off x="7689183" y="3922295"/>
            <a:ext cx="9584652" cy="5381756"/>
          </a:xfrm>
          <a:custGeom>
            <a:avLst/>
            <a:gdLst/>
            <a:ahLst/>
            <a:cxnLst/>
            <a:rect r="r" b="b" t="t" l="l"/>
            <a:pathLst>
              <a:path h="5381756" w="9584652">
                <a:moveTo>
                  <a:pt x="0" y="0"/>
                </a:moveTo>
                <a:lnTo>
                  <a:pt x="9584652" y="0"/>
                </a:lnTo>
                <a:lnTo>
                  <a:pt x="9584652" y="5381756"/>
                </a:lnTo>
                <a:lnTo>
                  <a:pt x="0" y="5381756"/>
                </a:lnTo>
                <a:lnTo>
                  <a:pt x="0" y="0"/>
                </a:lnTo>
                <a:close/>
              </a:path>
            </a:pathLst>
          </a:custGeom>
          <a:blipFill>
            <a:blip r:embed="rId5"/>
            <a:stretch>
              <a:fillRect l="0" t="0" r="0" b="0"/>
            </a:stretch>
          </a:blipFill>
        </p:spPr>
      </p:sp>
      <p:sp>
        <p:nvSpPr>
          <p:cNvPr name="TextBox 28" id="28"/>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33</a:t>
            </a:r>
          </a:p>
        </p:txBody>
      </p:sp>
      <p:sp>
        <p:nvSpPr>
          <p:cNvPr name="TextBox 29" id="29"/>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516105" y="1227890"/>
            <a:ext cx="6265919" cy="789210"/>
            <a:chOff x="0" y="0"/>
            <a:chExt cx="3479673" cy="438275"/>
          </a:xfrm>
        </p:grpSpPr>
        <p:sp>
          <p:nvSpPr>
            <p:cNvPr name="Freeform 12" id="12"/>
            <p:cNvSpPr/>
            <p:nvPr/>
          </p:nvSpPr>
          <p:spPr>
            <a:xfrm flipH="false" flipV="false" rot="0">
              <a:off x="0" y="0"/>
              <a:ext cx="3479673" cy="438275"/>
            </a:xfrm>
            <a:custGeom>
              <a:avLst/>
              <a:gdLst/>
              <a:ahLst/>
              <a:cxnLst/>
              <a:rect r="r" b="b" t="t" l="l"/>
              <a:pathLst>
                <a:path h="438275" w="3479673">
                  <a:moveTo>
                    <a:pt x="203200" y="0"/>
                  </a:moveTo>
                  <a:lnTo>
                    <a:pt x="3479673" y="0"/>
                  </a:lnTo>
                  <a:lnTo>
                    <a:pt x="3276473" y="438275"/>
                  </a:lnTo>
                  <a:lnTo>
                    <a:pt x="0" y="438275"/>
                  </a:lnTo>
                  <a:lnTo>
                    <a:pt x="203200" y="0"/>
                  </a:lnTo>
                  <a:close/>
                </a:path>
              </a:pathLst>
            </a:custGeom>
            <a:solidFill>
              <a:srgbClr val="E6DBC9"/>
            </a:solidFill>
            <a:ln cap="sq">
              <a:noFill/>
              <a:prstDash val="solid"/>
              <a:miter/>
            </a:ln>
          </p:spPr>
        </p:sp>
        <p:sp>
          <p:nvSpPr>
            <p:cNvPr name="TextBox 13" id="13"/>
            <p:cNvSpPr txBox="true"/>
            <p:nvPr/>
          </p:nvSpPr>
          <p:spPr>
            <a:xfrm>
              <a:off x="101600" y="-47625"/>
              <a:ext cx="3276473"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588213" y="7249321"/>
            <a:ext cx="2673220" cy="2673220"/>
          </a:xfrm>
          <a:custGeom>
            <a:avLst/>
            <a:gdLst/>
            <a:ahLst/>
            <a:cxnLst/>
            <a:rect r="r" b="b" t="t" l="l"/>
            <a:pathLst>
              <a:path h="2673220" w="2673220">
                <a:moveTo>
                  <a:pt x="0" y="0"/>
                </a:moveTo>
                <a:lnTo>
                  <a:pt x="2673220" y="0"/>
                </a:lnTo>
                <a:lnTo>
                  <a:pt x="2673220" y="2673220"/>
                </a:lnTo>
                <a:lnTo>
                  <a:pt x="0" y="26732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4446936" y="514506"/>
            <a:ext cx="8668234" cy="1285876"/>
          </a:xfrm>
          <a:prstGeom prst="rect">
            <a:avLst/>
          </a:prstGeom>
        </p:spPr>
        <p:txBody>
          <a:bodyPr anchor="t" rtlCol="false" tIns="0" lIns="0" bIns="0" rIns="0">
            <a:spAutoFit/>
          </a:bodyPr>
          <a:lstStyle/>
          <a:p>
            <a:pPr algn="ctr">
              <a:lnSpc>
                <a:spcPts val="10499"/>
              </a:lnSpc>
            </a:pPr>
            <a:r>
              <a:rPr lang="en-US" sz="7499">
                <a:solidFill>
                  <a:srgbClr val="695941"/>
                </a:solidFill>
                <a:latin typeface="Barlow SemiCondensed Italics"/>
              </a:rPr>
              <a:t>EVALUATION</a:t>
            </a:r>
          </a:p>
        </p:txBody>
      </p:sp>
      <p:grpSp>
        <p:nvGrpSpPr>
          <p:cNvPr name="Group 19" id="19"/>
          <p:cNvGrpSpPr/>
          <p:nvPr/>
        </p:nvGrpSpPr>
        <p:grpSpPr>
          <a:xfrm rot="0">
            <a:off x="-578688" y="313764"/>
            <a:ext cx="5256593" cy="793952"/>
            <a:chOff x="0" y="0"/>
            <a:chExt cx="4036038" cy="609600"/>
          </a:xfrm>
        </p:grpSpPr>
        <p:sp>
          <p:nvSpPr>
            <p:cNvPr name="Freeform 20" id="20"/>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1" id="21"/>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3" id="23"/>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4" id="24"/>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5" id="25"/>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6" id="26"/>
          <p:cNvSpPr/>
          <p:nvPr/>
        </p:nvSpPr>
        <p:spPr>
          <a:xfrm flipH="false" flipV="false" rot="0">
            <a:off x="256131" y="1867057"/>
            <a:ext cx="10519947" cy="5433782"/>
          </a:xfrm>
          <a:custGeom>
            <a:avLst/>
            <a:gdLst/>
            <a:ahLst/>
            <a:cxnLst/>
            <a:rect r="r" b="b" t="t" l="l"/>
            <a:pathLst>
              <a:path h="5433782" w="10519947">
                <a:moveTo>
                  <a:pt x="0" y="0"/>
                </a:moveTo>
                <a:lnTo>
                  <a:pt x="10519948" y="0"/>
                </a:lnTo>
                <a:lnTo>
                  <a:pt x="10519948" y="5433781"/>
                </a:lnTo>
                <a:lnTo>
                  <a:pt x="0" y="5433781"/>
                </a:lnTo>
                <a:lnTo>
                  <a:pt x="0" y="0"/>
                </a:lnTo>
                <a:close/>
              </a:path>
            </a:pathLst>
          </a:custGeom>
          <a:blipFill>
            <a:blip r:embed="rId4"/>
            <a:stretch>
              <a:fillRect l="0" t="0" r="0" b="0"/>
            </a:stretch>
          </a:blipFill>
        </p:spPr>
      </p:sp>
      <p:sp>
        <p:nvSpPr>
          <p:cNvPr name="Freeform 27" id="27"/>
          <p:cNvSpPr/>
          <p:nvPr/>
        </p:nvSpPr>
        <p:spPr>
          <a:xfrm flipH="false" flipV="false" rot="0">
            <a:off x="7939784" y="2711457"/>
            <a:ext cx="8701372" cy="7049794"/>
          </a:xfrm>
          <a:custGeom>
            <a:avLst/>
            <a:gdLst/>
            <a:ahLst/>
            <a:cxnLst/>
            <a:rect r="r" b="b" t="t" l="l"/>
            <a:pathLst>
              <a:path h="7049794" w="8701372">
                <a:moveTo>
                  <a:pt x="0" y="0"/>
                </a:moveTo>
                <a:lnTo>
                  <a:pt x="8701372" y="0"/>
                </a:lnTo>
                <a:lnTo>
                  <a:pt x="8701372" y="7049794"/>
                </a:lnTo>
                <a:lnTo>
                  <a:pt x="0" y="7049794"/>
                </a:lnTo>
                <a:lnTo>
                  <a:pt x="0" y="0"/>
                </a:lnTo>
                <a:close/>
              </a:path>
            </a:pathLst>
          </a:custGeom>
          <a:blipFill>
            <a:blip r:embed="rId5"/>
            <a:stretch>
              <a:fillRect l="0" t="0" r="0" b="0"/>
            </a:stretch>
          </a:blipFill>
        </p:spPr>
      </p:sp>
      <p:sp>
        <p:nvSpPr>
          <p:cNvPr name="TextBox 28" id="28"/>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34</a:t>
            </a:r>
          </a:p>
        </p:txBody>
      </p:sp>
      <p:sp>
        <p:nvSpPr>
          <p:cNvPr name="TextBox 29" id="29"/>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67417" y="2594759"/>
            <a:ext cx="3660947" cy="789210"/>
            <a:chOff x="0" y="0"/>
            <a:chExt cx="2033045" cy="438275"/>
          </a:xfrm>
        </p:grpSpPr>
        <p:sp>
          <p:nvSpPr>
            <p:cNvPr name="Freeform 15" id="15"/>
            <p:cNvSpPr/>
            <p:nvPr/>
          </p:nvSpPr>
          <p:spPr>
            <a:xfrm flipH="false" flipV="false" rot="0">
              <a:off x="0" y="0"/>
              <a:ext cx="2033045" cy="438275"/>
            </a:xfrm>
            <a:custGeom>
              <a:avLst/>
              <a:gdLst/>
              <a:ahLst/>
              <a:cxnLst/>
              <a:rect r="r" b="b" t="t" l="l"/>
              <a:pathLst>
                <a:path h="438275" w="2033045">
                  <a:moveTo>
                    <a:pt x="203200" y="0"/>
                  </a:moveTo>
                  <a:lnTo>
                    <a:pt x="2033045" y="0"/>
                  </a:lnTo>
                  <a:lnTo>
                    <a:pt x="1829845" y="438275"/>
                  </a:lnTo>
                  <a:lnTo>
                    <a:pt x="0" y="438275"/>
                  </a:lnTo>
                  <a:lnTo>
                    <a:pt x="203200" y="0"/>
                  </a:lnTo>
                  <a:close/>
                </a:path>
              </a:pathLst>
            </a:custGeom>
            <a:solidFill>
              <a:srgbClr val="E6DBC9"/>
            </a:solidFill>
            <a:ln cap="sq">
              <a:noFill/>
              <a:prstDash val="solid"/>
              <a:miter/>
            </a:ln>
          </p:spPr>
        </p:sp>
        <p:sp>
          <p:nvSpPr>
            <p:cNvPr name="TextBox 16" id="16"/>
            <p:cNvSpPr txBox="true"/>
            <p:nvPr/>
          </p:nvSpPr>
          <p:spPr>
            <a:xfrm>
              <a:off x="101600" y="-47625"/>
              <a:ext cx="1829845"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2049608" y="1962029"/>
            <a:ext cx="2728617" cy="789210"/>
            <a:chOff x="0" y="0"/>
            <a:chExt cx="1515292" cy="438275"/>
          </a:xfrm>
        </p:grpSpPr>
        <p:sp>
          <p:nvSpPr>
            <p:cNvPr name="Freeform 18" id="18"/>
            <p:cNvSpPr/>
            <p:nvPr/>
          </p:nvSpPr>
          <p:spPr>
            <a:xfrm flipH="false" flipV="false" rot="0">
              <a:off x="0" y="0"/>
              <a:ext cx="1515292" cy="438275"/>
            </a:xfrm>
            <a:custGeom>
              <a:avLst/>
              <a:gdLst/>
              <a:ahLst/>
              <a:cxnLst/>
              <a:rect r="r" b="b" t="t" l="l"/>
              <a:pathLst>
                <a:path h="438275" w="1515292">
                  <a:moveTo>
                    <a:pt x="203200" y="0"/>
                  </a:moveTo>
                  <a:lnTo>
                    <a:pt x="1515292" y="0"/>
                  </a:lnTo>
                  <a:lnTo>
                    <a:pt x="1312092" y="438275"/>
                  </a:lnTo>
                  <a:lnTo>
                    <a:pt x="0" y="438275"/>
                  </a:lnTo>
                  <a:lnTo>
                    <a:pt x="203200" y="0"/>
                  </a:lnTo>
                  <a:close/>
                </a:path>
              </a:pathLst>
            </a:custGeom>
            <a:solidFill>
              <a:srgbClr val="D5C5AC"/>
            </a:solidFill>
            <a:ln cap="sq">
              <a:noFill/>
              <a:prstDash val="solid"/>
              <a:miter/>
            </a:ln>
          </p:spPr>
        </p:sp>
        <p:sp>
          <p:nvSpPr>
            <p:cNvPr name="TextBox 19" id="19"/>
            <p:cNvSpPr txBox="true"/>
            <p:nvPr/>
          </p:nvSpPr>
          <p:spPr>
            <a:xfrm>
              <a:off x="101600" y="-47625"/>
              <a:ext cx="1312092" cy="485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20" id="20"/>
          <p:cNvSpPr/>
          <p:nvPr/>
        </p:nvSpPr>
        <p:spPr>
          <a:xfrm flipV="true">
            <a:off x="2712871" y="2362642"/>
            <a:ext cx="2047276" cy="6160993"/>
          </a:xfrm>
          <a:prstGeom prst="line">
            <a:avLst/>
          </a:prstGeom>
          <a:ln cap="flat" w="38100">
            <a:solidFill>
              <a:srgbClr val="CDBEAA"/>
            </a:solidFill>
            <a:prstDash val="solid"/>
            <a:headEnd type="none" len="sm" w="sm"/>
            <a:tailEnd type="none" len="sm" w="sm"/>
          </a:ln>
        </p:spPr>
      </p:sp>
      <p:sp>
        <p:nvSpPr>
          <p:cNvPr name="Freeform 21" id="21"/>
          <p:cNvSpPr/>
          <p:nvPr/>
        </p:nvSpPr>
        <p:spPr>
          <a:xfrm flipH="false" flipV="false" rot="-5400000">
            <a:off x="381960" y="8088245"/>
            <a:ext cx="1834297" cy="1834297"/>
          </a:xfrm>
          <a:custGeom>
            <a:avLst/>
            <a:gdLst/>
            <a:ahLst/>
            <a:cxnLst/>
            <a:rect r="r" b="b" t="t" l="l"/>
            <a:pathLst>
              <a:path h="1834297" w="1834297">
                <a:moveTo>
                  <a:pt x="0" y="0"/>
                </a:moveTo>
                <a:lnTo>
                  <a:pt x="1834297" y="0"/>
                </a:lnTo>
                <a:lnTo>
                  <a:pt x="1834297" y="1834296"/>
                </a:lnTo>
                <a:lnTo>
                  <a:pt x="0" y="1834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0">
            <a:off x="-578688" y="313764"/>
            <a:ext cx="5256593" cy="793952"/>
            <a:chOff x="0" y="0"/>
            <a:chExt cx="4036038" cy="609600"/>
          </a:xfrm>
        </p:grpSpPr>
        <p:sp>
          <p:nvSpPr>
            <p:cNvPr name="Freeform 23" id="23"/>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4" id="24"/>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6" id="26"/>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7" id="27"/>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8" id="28"/>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9" id="29"/>
          <p:cNvSpPr/>
          <p:nvPr/>
        </p:nvSpPr>
        <p:spPr>
          <a:xfrm flipH="false" flipV="false" rot="0">
            <a:off x="909714" y="2669036"/>
            <a:ext cx="8234286" cy="6284060"/>
          </a:xfrm>
          <a:custGeom>
            <a:avLst/>
            <a:gdLst/>
            <a:ahLst/>
            <a:cxnLst/>
            <a:rect r="r" b="b" t="t" l="l"/>
            <a:pathLst>
              <a:path h="6284060" w="8234286">
                <a:moveTo>
                  <a:pt x="0" y="0"/>
                </a:moveTo>
                <a:lnTo>
                  <a:pt x="8234286" y="0"/>
                </a:lnTo>
                <a:lnTo>
                  <a:pt x="8234286" y="6284060"/>
                </a:lnTo>
                <a:lnTo>
                  <a:pt x="0" y="6284060"/>
                </a:lnTo>
                <a:lnTo>
                  <a:pt x="0" y="0"/>
                </a:lnTo>
                <a:close/>
              </a:path>
            </a:pathLst>
          </a:custGeom>
          <a:blipFill>
            <a:blip r:embed="rId4"/>
            <a:stretch>
              <a:fillRect l="0" t="0" r="0" b="0"/>
            </a:stretch>
          </a:blipFill>
        </p:spPr>
      </p:sp>
      <p:sp>
        <p:nvSpPr>
          <p:cNvPr name="Freeform 30" id="30"/>
          <p:cNvSpPr/>
          <p:nvPr/>
        </p:nvSpPr>
        <p:spPr>
          <a:xfrm flipH="false" flipV="false" rot="0">
            <a:off x="9739236" y="2669036"/>
            <a:ext cx="7160906" cy="6284060"/>
          </a:xfrm>
          <a:custGeom>
            <a:avLst/>
            <a:gdLst/>
            <a:ahLst/>
            <a:cxnLst/>
            <a:rect r="r" b="b" t="t" l="l"/>
            <a:pathLst>
              <a:path h="6284060" w="7160906">
                <a:moveTo>
                  <a:pt x="0" y="0"/>
                </a:moveTo>
                <a:lnTo>
                  <a:pt x="7160906" y="0"/>
                </a:lnTo>
                <a:lnTo>
                  <a:pt x="7160906" y="6284060"/>
                </a:lnTo>
                <a:lnTo>
                  <a:pt x="0" y="6284060"/>
                </a:lnTo>
                <a:lnTo>
                  <a:pt x="0" y="0"/>
                </a:lnTo>
                <a:close/>
              </a:path>
            </a:pathLst>
          </a:custGeom>
          <a:blipFill>
            <a:blip r:embed="rId5"/>
            <a:stretch>
              <a:fillRect l="0" t="0" r="0" b="0"/>
            </a:stretch>
          </a:blipFill>
        </p:spPr>
      </p:sp>
      <p:sp>
        <p:nvSpPr>
          <p:cNvPr name="TextBox 31" id="31"/>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35</a:t>
            </a:r>
          </a:p>
        </p:txBody>
      </p:sp>
      <p:sp>
        <p:nvSpPr>
          <p:cNvPr name="TextBox 32" id="32"/>
          <p:cNvSpPr txBox="true"/>
          <p:nvPr/>
        </p:nvSpPr>
        <p:spPr>
          <a:xfrm rot="0">
            <a:off x="-476557" y="1215542"/>
            <a:ext cx="4834395" cy="1141092"/>
          </a:xfrm>
          <a:prstGeom prst="rect">
            <a:avLst/>
          </a:prstGeom>
        </p:spPr>
        <p:txBody>
          <a:bodyPr anchor="t" rtlCol="false" tIns="0" lIns="0" bIns="0" rIns="0">
            <a:spAutoFit/>
          </a:bodyPr>
          <a:lstStyle/>
          <a:p>
            <a:pPr algn="ctr">
              <a:lnSpc>
                <a:spcPts val="8639"/>
              </a:lnSpc>
            </a:pPr>
            <a:r>
              <a:rPr lang="en-US" sz="7999">
                <a:solidFill>
                  <a:srgbClr val="695941"/>
                </a:solidFill>
                <a:latin typeface="Barlow SemiCondensed Italics"/>
              </a:rPr>
              <a:t>GNB</a:t>
            </a:r>
          </a:p>
        </p:txBody>
      </p:sp>
      <p:sp>
        <p:nvSpPr>
          <p:cNvPr name="TextBox 33" id="33"/>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67417" y="2594759"/>
            <a:ext cx="3660947" cy="789210"/>
            <a:chOff x="0" y="0"/>
            <a:chExt cx="2033045" cy="438275"/>
          </a:xfrm>
        </p:grpSpPr>
        <p:sp>
          <p:nvSpPr>
            <p:cNvPr name="Freeform 15" id="15"/>
            <p:cNvSpPr/>
            <p:nvPr/>
          </p:nvSpPr>
          <p:spPr>
            <a:xfrm flipH="false" flipV="false" rot="0">
              <a:off x="0" y="0"/>
              <a:ext cx="2033045" cy="438275"/>
            </a:xfrm>
            <a:custGeom>
              <a:avLst/>
              <a:gdLst/>
              <a:ahLst/>
              <a:cxnLst/>
              <a:rect r="r" b="b" t="t" l="l"/>
              <a:pathLst>
                <a:path h="438275" w="2033045">
                  <a:moveTo>
                    <a:pt x="203200" y="0"/>
                  </a:moveTo>
                  <a:lnTo>
                    <a:pt x="2033045" y="0"/>
                  </a:lnTo>
                  <a:lnTo>
                    <a:pt x="1829845" y="438275"/>
                  </a:lnTo>
                  <a:lnTo>
                    <a:pt x="0" y="438275"/>
                  </a:lnTo>
                  <a:lnTo>
                    <a:pt x="203200" y="0"/>
                  </a:lnTo>
                  <a:close/>
                </a:path>
              </a:pathLst>
            </a:custGeom>
            <a:solidFill>
              <a:srgbClr val="E6DBC9"/>
            </a:solidFill>
            <a:ln cap="sq">
              <a:noFill/>
              <a:prstDash val="solid"/>
              <a:miter/>
            </a:ln>
          </p:spPr>
        </p:sp>
        <p:sp>
          <p:nvSpPr>
            <p:cNvPr name="TextBox 16" id="16"/>
            <p:cNvSpPr txBox="true"/>
            <p:nvPr/>
          </p:nvSpPr>
          <p:spPr>
            <a:xfrm>
              <a:off x="101600" y="-47625"/>
              <a:ext cx="1829845"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2049608" y="1962029"/>
            <a:ext cx="2728617" cy="789210"/>
            <a:chOff x="0" y="0"/>
            <a:chExt cx="1515292" cy="438275"/>
          </a:xfrm>
        </p:grpSpPr>
        <p:sp>
          <p:nvSpPr>
            <p:cNvPr name="Freeform 18" id="18"/>
            <p:cNvSpPr/>
            <p:nvPr/>
          </p:nvSpPr>
          <p:spPr>
            <a:xfrm flipH="false" flipV="false" rot="0">
              <a:off x="0" y="0"/>
              <a:ext cx="1515292" cy="438275"/>
            </a:xfrm>
            <a:custGeom>
              <a:avLst/>
              <a:gdLst/>
              <a:ahLst/>
              <a:cxnLst/>
              <a:rect r="r" b="b" t="t" l="l"/>
              <a:pathLst>
                <a:path h="438275" w="1515292">
                  <a:moveTo>
                    <a:pt x="203200" y="0"/>
                  </a:moveTo>
                  <a:lnTo>
                    <a:pt x="1515292" y="0"/>
                  </a:lnTo>
                  <a:lnTo>
                    <a:pt x="1312092" y="438275"/>
                  </a:lnTo>
                  <a:lnTo>
                    <a:pt x="0" y="438275"/>
                  </a:lnTo>
                  <a:lnTo>
                    <a:pt x="203200" y="0"/>
                  </a:lnTo>
                  <a:close/>
                </a:path>
              </a:pathLst>
            </a:custGeom>
            <a:solidFill>
              <a:srgbClr val="D5C5AC"/>
            </a:solidFill>
            <a:ln cap="sq">
              <a:noFill/>
              <a:prstDash val="solid"/>
              <a:miter/>
            </a:ln>
          </p:spPr>
        </p:sp>
        <p:sp>
          <p:nvSpPr>
            <p:cNvPr name="TextBox 19" id="19"/>
            <p:cNvSpPr txBox="true"/>
            <p:nvPr/>
          </p:nvSpPr>
          <p:spPr>
            <a:xfrm>
              <a:off x="101600" y="-47625"/>
              <a:ext cx="1312092" cy="485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20" id="20"/>
          <p:cNvSpPr/>
          <p:nvPr/>
        </p:nvSpPr>
        <p:spPr>
          <a:xfrm flipV="true">
            <a:off x="2712871" y="2362642"/>
            <a:ext cx="2047276" cy="6160993"/>
          </a:xfrm>
          <a:prstGeom prst="line">
            <a:avLst/>
          </a:prstGeom>
          <a:ln cap="flat" w="38100">
            <a:solidFill>
              <a:srgbClr val="CDBEAA"/>
            </a:solidFill>
            <a:prstDash val="solid"/>
            <a:headEnd type="none" len="sm" w="sm"/>
            <a:tailEnd type="none" len="sm" w="sm"/>
          </a:ln>
        </p:spPr>
      </p:sp>
      <p:sp>
        <p:nvSpPr>
          <p:cNvPr name="Freeform 21" id="21"/>
          <p:cNvSpPr/>
          <p:nvPr/>
        </p:nvSpPr>
        <p:spPr>
          <a:xfrm flipH="false" flipV="false" rot="-5400000">
            <a:off x="381960" y="8088245"/>
            <a:ext cx="1834297" cy="1834297"/>
          </a:xfrm>
          <a:custGeom>
            <a:avLst/>
            <a:gdLst/>
            <a:ahLst/>
            <a:cxnLst/>
            <a:rect r="r" b="b" t="t" l="l"/>
            <a:pathLst>
              <a:path h="1834297" w="1834297">
                <a:moveTo>
                  <a:pt x="0" y="0"/>
                </a:moveTo>
                <a:lnTo>
                  <a:pt x="1834297" y="0"/>
                </a:lnTo>
                <a:lnTo>
                  <a:pt x="1834297" y="1834296"/>
                </a:lnTo>
                <a:lnTo>
                  <a:pt x="0" y="1834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0">
            <a:off x="-578688" y="313764"/>
            <a:ext cx="5256593" cy="793952"/>
            <a:chOff x="0" y="0"/>
            <a:chExt cx="4036038" cy="609600"/>
          </a:xfrm>
        </p:grpSpPr>
        <p:sp>
          <p:nvSpPr>
            <p:cNvPr name="Freeform 23" id="23"/>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4" id="24"/>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6" id="26"/>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7" id="27"/>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8" id="28"/>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TextBox 29" id="29"/>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36</a:t>
            </a:r>
          </a:p>
        </p:txBody>
      </p:sp>
      <p:sp>
        <p:nvSpPr>
          <p:cNvPr name="TextBox 30" id="30"/>
          <p:cNvSpPr txBox="true"/>
          <p:nvPr/>
        </p:nvSpPr>
        <p:spPr>
          <a:xfrm rot="0">
            <a:off x="-476557" y="1215542"/>
            <a:ext cx="4834395" cy="1141092"/>
          </a:xfrm>
          <a:prstGeom prst="rect">
            <a:avLst/>
          </a:prstGeom>
        </p:spPr>
        <p:txBody>
          <a:bodyPr anchor="t" rtlCol="false" tIns="0" lIns="0" bIns="0" rIns="0">
            <a:spAutoFit/>
          </a:bodyPr>
          <a:lstStyle/>
          <a:p>
            <a:pPr algn="ctr">
              <a:lnSpc>
                <a:spcPts val="8639"/>
              </a:lnSpc>
            </a:pPr>
            <a:r>
              <a:rPr lang="en-US" sz="7999">
                <a:solidFill>
                  <a:srgbClr val="695941"/>
                </a:solidFill>
                <a:latin typeface="Barlow SemiCondensed Italics"/>
              </a:rPr>
              <a:t>KNN</a:t>
            </a:r>
          </a:p>
        </p:txBody>
      </p:sp>
      <p:sp>
        <p:nvSpPr>
          <p:cNvPr name="TextBox 31" id="31"/>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sp>
        <p:nvSpPr>
          <p:cNvPr name="Freeform 32" id="32"/>
          <p:cNvSpPr/>
          <p:nvPr/>
        </p:nvSpPr>
        <p:spPr>
          <a:xfrm flipH="false" flipV="false" rot="0">
            <a:off x="1518734" y="3088648"/>
            <a:ext cx="7625266" cy="5840160"/>
          </a:xfrm>
          <a:custGeom>
            <a:avLst/>
            <a:gdLst/>
            <a:ahLst/>
            <a:cxnLst/>
            <a:rect r="r" b="b" t="t" l="l"/>
            <a:pathLst>
              <a:path h="5840160" w="7625266">
                <a:moveTo>
                  <a:pt x="0" y="0"/>
                </a:moveTo>
                <a:lnTo>
                  <a:pt x="7625266" y="0"/>
                </a:lnTo>
                <a:lnTo>
                  <a:pt x="7625266" y="5840160"/>
                </a:lnTo>
                <a:lnTo>
                  <a:pt x="0" y="5840160"/>
                </a:lnTo>
                <a:lnTo>
                  <a:pt x="0" y="0"/>
                </a:lnTo>
                <a:close/>
              </a:path>
            </a:pathLst>
          </a:custGeom>
          <a:blipFill>
            <a:blip r:embed="rId4"/>
            <a:stretch>
              <a:fillRect l="0" t="0" r="0" b="0"/>
            </a:stretch>
          </a:blipFill>
        </p:spPr>
      </p:sp>
      <p:sp>
        <p:nvSpPr>
          <p:cNvPr name="Freeform 33" id="33"/>
          <p:cNvSpPr/>
          <p:nvPr/>
        </p:nvSpPr>
        <p:spPr>
          <a:xfrm flipH="false" flipV="false" rot="0">
            <a:off x="9953143" y="2983907"/>
            <a:ext cx="6688013" cy="5944900"/>
          </a:xfrm>
          <a:custGeom>
            <a:avLst/>
            <a:gdLst/>
            <a:ahLst/>
            <a:cxnLst/>
            <a:rect r="r" b="b" t="t" l="l"/>
            <a:pathLst>
              <a:path h="5944900" w="6688013">
                <a:moveTo>
                  <a:pt x="0" y="0"/>
                </a:moveTo>
                <a:lnTo>
                  <a:pt x="6688013" y="0"/>
                </a:lnTo>
                <a:lnTo>
                  <a:pt x="6688013" y="5944901"/>
                </a:lnTo>
                <a:lnTo>
                  <a:pt x="0" y="5944901"/>
                </a:lnTo>
                <a:lnTo>
                  <a:pt x="0" y="0"/>
                </a:lnTo>
                <a:close/>
              </a:path>
            </a:pathLst>
          </a:custGeom>
          <a:blipFill>
            <a:blip r:embed="rId5"/>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67417" y="2594759"/>
            <a:ext cx="3660947" cy="789210"/>
            <a:chOff x="0" y="0"/>
            <a:chExt cx="2033045" cy="438275"/>
          </a:xfrm>
        </p:grpSpPr>
        <p:sp>
          <p:nvSpPr>
            <p:cNvPr name="Freeform 15" id="15"/>
            <p:cNvSpPr/>
            <p:nvPr/>
          </p:nvSpPr>
          <p:spPr>
            <a:xfrm flipH="false" flipV="false" rot="0">
              <a:off x="0" y="0"/>
              <a:ext cx="2033045" cy="438275"/>
            </a:xfrm>
            <a:custGeom>
              <a:avLst/>
              <a:gdLst/>
              <a:ahLst/>
              <a:cxnLst/>
              <a:rect r="r" b="b" t="t" l="l"/>
              <a:pathLst>
                <a:path h="438275" w="2033045">
                  <a:moveTo>
                    <a:pt x="203200" y="0"/>
                  </a:moveTo>
                  <a:lnTo>
                    <a:pt x="2033045" y="0"/>
                  </a:lnTo>
                  <a:lnTo>
                    <a:pt x="1829845" y="438275"/>
                  </a:lnTo>
                  <a:lnTo>
                    <a:pt x="0" y="438275"/>
                  </a:lnTo>
                  <a:lnTo>
                    <a:pt x="203200" y="0"/>
                  </a:lnTo>
                  <a:close/>
                </a:path>
              </a:pathLst>
            </a:custGeom>
            <a:solidFill>
              <a:srgbClr val="E6DBC9"/>
            </a:solidFill>
            <a:ln cap="sq">
              <a:noFill/>
              <a:prstDash val="solid"/>
              <a:miter/>
            </a:ln>
          </p:spPr>
        </p:sp>
        <p:sp>
          <p:nvSpPr>
            <p:cNvPr name="TextBox 16" id="16"/>
            <p:cNvSpPr txBox="true"/>
            <p:nvPr/>
          </p:nvSpPr>
          <p:spPr>
            <a:xfrm>
              <a:off x="101600" y="-47625"/>
              <a:ext cx="1829845"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2049608" y="1962029"/>
            <a:ext cx="2728617" cy="789210"/>
            <a:chOff x="0" y="0"/>
            <a:chExt cx="1515292" cy="438275"/>
          </a:xfrm>
        </p:grpSpPr>
        <p:sp>
          <p:nvSpPr>
            <p:cNvPr name="Freeform 18" id="18"/>
            <p:cNvSpPr/>
            <p:nvPr/>
          </p:nvSpPr>
          <p:spPr>
            <a:xfrm flipH="false" flipV="false" rot="0">
              <a:off x="0" y="0"/>
              <a:ext cx="1515292" cy="438275"/>
            </a:xfrm>
            <a:custGeom>
              <a:avLst/>
              <a:gdLst/>
              <a:ahLst/>
              <a:cxnLst/>
              <a:rect r="r" b="b" t="t" l="l"/>
              <a:pathLst>
                <a:path h="438275" w="1515292">
                  <a:moveTo>
                    <a:pt x="203200" y="0"/>
                  </a:moveTo>
                  <a:lnTo>
                    <a:pt x="1515292" y="0"/>
                  </a:lnTo>
                  <a:lnTo>
                    <a:pt x="1312092" y="438275"/>
                  </a:lnTo>
                  <a:lnTo>
                    <a:pt x="0" y="438275"/>
                  </a:lnTo>
                  <a:lnTo>
                    <a:pt x="203200" y="0"/>
                  </a:lnTo>
                  <a:close/>
                </a:path>
              </a:pathLst>
            </a:custGeom>
            <a:solidFill>
              <a:srgbClr val="D5C5AC"/>
            </a:solidFill>
            <a:ln cap="sq">
              <a:noFill/>
              <a:prstDash val="solid"/>
              <a:miter/>
            </a:ln>
          </p:spPr>
        </p:sp>
        <p:sp>
          <p:nvSpPr>
            <p:cNvPr name="TextBox 19" id="19"/>
            <p:cNvSpPr txBox="true"/>
            <p:nvPr/>
          </p:nvSpPr>
          <p:spPr>
            <a:xfrm>
              <a:off x="101600" y="-47625"/>
              <a:ext cx="1312092" cy="485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20" id="20"/>
          <p:cNvSpPr/>
          <p:nvPr/>
        </p:nvSpPr>
        <p:spPr>
          <a:xfrm flipV="true">
            <a:off x="2712871" y="2362642"/>
            <a:ext cx="2047276" cy="6160993"/>
          </a:xfrm>
          <a:prstGeom prst="line">
            <a:avLst/>
          </a:prstGeom>
          <a:ln cap="flat" w="38100">
            <a:solidFill>
              <a:srgbClr val="CDBEAA"/>
            </a:solidFill>
            <a:prstDash val="solid"/>
            <a:headEnd type="none" len="sm" w="sm"/>
            <a:tailEnd type="none" len="sm" w="sm"/>
          </a:ln>
        </p:spPr>
      </p:sp>
      <p:sp>
        <p:nvSpPr>
          <p:cNvPr name="Freeform 21" id="21"/>
          <p:cNvSpPr/>
          <p:nvPr/>
        </p:nvSpPr>
        <p:spPr>
          <a:xfrm flipH="false" flipV="false" rot="-5400000">
            <a:off x="381960" y="8088245"/>
            <a:ext cx="1834297" cy="1834297"/>
          </a:xfrm>
          <a:custGeom>
            <a:avLst/>
            <a:gdLst/>
            <a:ahLst/>
            <a:cxnLst/>
            <a:rect r="r" b="b" t="t" l="l"/>
            <a:pathLst>
              <a:path h="1834297" w="1834297">
                <a:moveTo>
                  <a:pt x="0" y="0"/>
                </a:moveTo>
                <a:lnTo>
                  <a:pt x="1834297" y="0"/>
                </a:lnTo>
                <a:lnTo>
                  <a:pt x="1834297" y="1834296"/>
                </a:lnTo>
                <a:lnTo>
                  <a:pt x="0" y="1834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0">
            <a:off x="-578688" y="313764"/>
            <a:ext cx="5256593" cy="793952"/>
            <a:chOff x="0" y="0"/>
            <a:chExt cx="4036038" cy="609600"/>
          </a:xfrm>
        </p:grpSpPr>
        <p:sp>
          <p:nvSpPr>
            <p:cNvPr name="Freeform 23" id="23"/>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4" id="24"/>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6" id="26"/>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7" id="27"/>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8" id="28"/>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9" id="29"/>
          <p:cNvSpPr/>
          <p:nvPr/>
        </p:nvSpPr>
        <p:spPr>
          <a:xfrm flipH="false" flipV="false" rot="0">
            <a:off x="1043077" y="3275217"/>
            <a:ext cx="7822240" cy="5983083"/>
          </a:xfrm>
          <a:custGeom>
            <a:avLst/>
            <a:gdLst/>
            <a:ahLst/>
            <a:cxnLst/>
            <a:rect r="r" b="b" t="t" l="l"/>
            <a:pathLst>
              <a:path h="5983083" w="7822240">
                <a:moveTo>
                  <a:pt x="0" y="0"/>
                </a:moveTo>
                <a:lnTo>
                  <a:pt x="7822241" y="0"/>
                </a:lnTo>
                <a:lnTo>
                  <a:pt x="7822241" y="5983083"/>
                </a:lnTo>
                <a:lnTo>
                  <a:pt x="0" y="5983083"/>
                </a:lnTo>
                <a:lnTo>
                  <a:pt x="0" y="0"/>
                </a:lnTo>
                <a:close/>
              </a:path>
            </a:pathLst>
          </a:custGeom>
          <a:blipFill>
            <a:blip r:embed="rId4"/>
            <a:stretch>
              <a:fillRect l="0" t="0" r="0" b="0"/>
            </a:stretch>
          </a:blipFill>
        </p:spPr>
      </p:sp>
      <p:sp>
        <p:nvSpPr>
          <p:cNvPr name="Freeform 30" id="30"/>
          <p:cNvSpPr/>
          <p:nvPr/>
        </p:nvSpPr>
        <p:spPr>
          <a:xfrm flipH="false" flipV="false" rot="0">
            <a:off x="10014731" y="3275217"/>
            <a:ext cx="6626425" cy="5983083"/>
          </a:xfrm>
          <a:custGeom>
            <a:avLst/>
            <a:gdLst/>
            <a:ahLst/>
            <a:cxnLst/>
            <a:rect r="r" b="b" t="t" l="l"/>
            <a:pathLst>
              <a:path h="5983083" w="6626425">
                <a:moveTo>
                  <a:pt x="0" y="0"/>
                </a:moveTo>
                <a:lnTo>
                  <a:pt x="6626425" y="0"/>
                </a:lnTo>
                <a:lnTo>
                  <a:pt x="6626425" y="5983083"/>
                </a:lnTo>
                <a:lnTo>
                  <a:pt x="0" y="5983083"/>
                </a:lnTo>
                <a:lnTo>
                  <a:pt x="0" y="0"/>
                </a:lnTo>
                <a:close/>
              </a:path>
            </a:pathLst>
          </a:custGeom>
          <a:blipFill>
            <a:blip r:embed="rId5"/>
            <a:stretch>
              <a:fillRect l="0" t="0" r="0" b="0"/>
            </a:stretch>
          </a:blipFill>
        </p:spPr>
      </p:sp>
      <p:sp>
        <p:nvSpPr>
          <p:cNvPr name="TextBox 31" id="31"/>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37</a:t>
            </a:r>
          </a:p>
        </p:txBody>
      </p:sp>
      <p:sp>
        <p:nvSpPr>
          <p:cNvPr name="TextBox 32" id="32"/>
          <p:cNvSpPr txBox="true"/>
          <p:nvPr/>
        </p:nvSpPr>
        <p:spPr>
          <a:xfrm rot="0">
            <a:off x="4154477" y="389964"/>
            <a:ext cx="8903498" cy="2236467"/>
          </a:xfrm>
          <a:prstGeom prst="rect">
            <a:avLst/>
          </a:prstGeom>
        </p:spPr>
        <p:txBody>
          <a:bodyPr anchor="t" rtlCol="false" tIns="0" lIns="0" bIns="0" rIns="0">
            <a:spAutoFit/>
          </a:bodyPr>
          <a:lstStyle/>
          <a:p>
            <a:pPr algn="ctr">
              <a:lnSpc>
                <a:spcPts val="8639"/>
              </a:lnSpc>
            </a:pPr>
            <a:r>
              <a:rPr lang="en-US" sz="7999">
                <a:solidFill>
                  <a:srgbClr val="695941"/>
                </a:solidFill>
                <a:latin typeface="Barlow SemiCondensed Italics"/>
              </a:rPr>
              <a:t>Decision Tree Classifier</a:t>
            </a:r>
          </a:p>
        </p:txBody>
      </p:sp>
      <p:sp>
        <p:nvSpPr>
          <p:cNvPr name="TextBox 33" id="33"/>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67417" y="2594759"/>
            <a:ext cx="3660947" cy="789210"/>
            <a:chOff x="0" y="0"/>
            <a:chExt cx="2033045" cy="438275"/>
          </a:xfrm>
        </p:grpSpPr>
        <p:sp>
          <p:nvSpPr>
            <p:cNvPr name="Freeform 15" id="15"/>
            <p:cNvSpPr/>
            <p:nvPr/>
          </p:nvSpPr>
          <p:spPr>
            <a:xfrm flipH="false" flipV="false" rot="0">
              <a:off x="0" y="0"/>
              <a:ext cx="2033045" cy="438275"/>
            </a:xfrm>
            <a:custGeom>
              <a:avLst/>
              <a:gdLst/>
              <a:ahLst/>
              <a:cxnLst/>
              <a:rect r="r" b="b" t="t" l="l"/>
              <a:pathLst>
                <a:path h="438275" w="2033045">
                  <a:moveTo>
                    <a:pt x="203200" y="0"/>
                  </a:moveTo>
                  <a:lnTo>
                    <a:pt x="2033045" y="0"/>
                  </a:lnTo>
                  <a:lnTo>
                    <a:pt x="1829845" y="438275"/>
                  </a:lnTo>
                  <a:lnTo>
                    <a:pt x="0" y="438275"/>
                  </a:lnTo>
                  <a:lnTo>
                    <a:pt x="203200" y="0"/>
                  </a:lnTo>
                  <a:close/>
                </a:path>
              </a:pathLst>
            </a:custGeom>
            <a:solidFill>
              <a:srgbClr val="E6DBC9"/>
            </a:solidFill>
            <a:ln cap="sq">
              <a:noFill/>
              <a:prstDash val="solid"/>
              <a:miter/>
            </a:ln>
          </p:spPr>
        </p:sp>
        <p:sp>
          <p:nvSpPr>
            <p:cNvPr name="TextBox 16" id="16"/>
            <p:cNvSpPr txBox="true"/>
            <p:nvPr/>
          </p:nvSpPr>
          <p:spPr>
            <a:xfrm>
              <a:off x="101600" y="-47625"/>
              <a:ext cx="1829845"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2049608" y="1962029"/>
            <a:ext cx="2728617" cy="789210"/>
            <a:chOff x="0" y="0"/>
            <a:chExt cx="1515292" cy="438275"/>
          </a:xfrm>
        </p:grpSpPr>
        <p:sp>
          <p:nvSpPr>
            <p:cNvPr name="Freeform 18" id="18"/>
            <p:cNvSpPr/>
            <p:nvPr/>
          </p:nvSpPr>
          <p:spPr>
            <a:xfrm flipH="false" flipV="false" rot="0">
              <a:off x="0" y="0"/>
              <a:ext cx="1515292" cy="438275"/>
            </a:xfrm>
            <a:custGeom>
              <a:avLst/>
              <a:gdLst/>
              <a:ahLst/>
              <a:cxnLst/>
              <a:rect r="r" b="b" t="t" l="l"/>
              <a:pathLst>
                <a:path h="438275" w="1515292">
                  <a:moveTo>
                    <a:pt x="203200" y="0"/>
                  </a:moveTo>
                  <a:lnTo>
                    <a:pt x="1515292" y="0"/>
                  </a:lnTo>
                  <a:lnTo>
                    <a:pt x="1312092" y="438275"/>
                  </a:lnTo>
                  <a:lnTo>
                    <a:pt x="0" y="438275"/>
                  </a:lnTo>
                  <a:lnTo>
                    <a:pt x="203200" y="0"/>
                  </a:lnTo>
                  <a:close/>
                </a:path>
              </a:pathLst>
            </a:custGeom>
            <a:solidFill>
              <a:srgbClr val="D5C5AC"/>
            </a:solidFill>
            <a:ln cap="sq">
              <a:noFill/>
              <a:prstDash val="solid"/>
              <a:miter/>
            </a:ln>
          </p:spPr>
        </p:sp>
        <p:sp>
          <p:nvSpPr>
            <p:cNvPr name="TextBox 19" id="19"/>
            <p:cNvSpPr txBox="true"/>
            <p:nvPr/>
          </p:nvSpPr>
          <p:spPr>
            <a:xfrm>
              <a:off x="101600" y="-47625"/>
              <a:ext cx="1312092" cy="485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20" id="20"/>
          <p:cNvSpPr/>
          <p:nvPr/>
        </p:nvSpPr>
        <p:spPr>
          <a:xfrm flipV="true">
            <a:off x="2712871" y="2362642"/>
            <a:ext cx="2047276" cy="6160993"/>
          </a:xfrm>
          <a:prstGeom prst="line">
            <a:avLst/>
          </a:prstGeom>
          <a:ln cap="flat" w="38100">
            <a:solidFill>
              <a:srgbClr val="CDBEAA"/>
            </a:solidFill>
            <a:prstDash val="solid"/>
            <a:headEnd type="none" len="sm" w="sm"/>
            <a:tailEnd type="none" len="sm" w="sm"/>
          </a:ln>
        </p:spPr>
      </p:sp>
      <p:sp>
        <p:nvSpPr>
          <p:cNvPr name="Freeform 21" id="21"/>
          <p:cNvSpPr/>
          <p:nvPr/>
        </p:nvSpPr>
        <p:spPr>
          <a:xfrm flipH="false" flipV="false" rot="-5400000">
            <a:off x="381960" y="8088245"/>
            <a:ext cx="1834297" cy="1834297"/>
          </a:xfrm>
          <a:custGeom>
            <a:avLst/>
            <a:gdLst/>
            <a:ahLst/>
            <a:cxnLst/>
            <a:rect r="r" b="b" t="t" l="l"/>
            <a:pathLst>
              <a:path h="1834297" w="1834297">
                <a:moveTo>
                  <a:pt x="0" y="0"/>
                </a:moveTo>
                <a:lnTo>
                  <a:pt x="1834297" y="0"/>
                </a:lnTo>
                <a:lnTo>
                  <a:pt x="1834297" y="1834296"/>
                </a:lnTo>
                <a:lnTo>
                  <a:pt x="0" y="1834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0">
            <a:off x="-578688" y="313764"/>
            <a:ext cx="5256593" cy="793952"/>
            <a:chOff x="0" y="0"/>
            <a:chExt cx="4036038" cy="609600"/>
          </a:xfrm>
        </p:grpSpPr>
        <p:sp>
          <p:nvSpPr>
            <p:cNvPr name="Freeform 23" id="23"/>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4" id="24"/>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6" id="26"/>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7" id="27"/>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8" id="28"/>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9" id="29"/>
          <p:cNvSpPr/>
          <p:nvPr/>
        </p:nvSpPr>
        <p:spPr>
          <a:xfrm flipH="false" flipV="false" rot="0">
            <a:off x="1654785" y="4450769"/>
            <a:ext cx="14921280" cy="2937759"/>
          </a:xfrm>
          <a:custGeom>
            <a:avLst/>
            <a:gdLst/>
            <a:ahLst/>
            <a:cxnLst/>
            <a:rect r="r" b="b" t="t" l="l"/>
            <a:pathLst>
              <a:path h="2937759" w="14921280">
                <a:moveTo>
                  <a:pt x="0" y="0"/>
                </a:moveTo>
                <a:lnTo>
                  <a:pt x="14921280" y="0"/>
                </a:lnTo>
                <a:lnTo>
                  <a:pt x="14921280" y="2937759"/>
                </a:lnTo>
                <a:lnTo>
                  <a:pt x="0" y="2937759"/>
                </a:lnTo>
                <a:lnTo>
                  <a:pt x="0" y="0"/>
                </a:lnTo>
                <a:close/>
              </a:path>
            </a:pathLst>
          </a:custGeom>
          <a:blipFill>
            <a:blip r:embed="rId4"/>
            <a:stretch>
              <a:fillRect l="0" t="0" r="0" b="0"/>
            </a:stretch>
          </a:blipFill>
        </p:spPr>
      </p:sp>
      <p:sp>
        <p:nvSpPr>
          <p:cNvPr name="TextBox 30" id="30"/>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38</a:t>
            </a:r>
          </a:p>
        </p:txBody>
      </p:sp>
      <p:sp>
        <p:nvSpPr>
          <p:cNvPr name="TextBox 31" id="31"/>
          <p:cNvSpPr txBox="true"/>
          <p:nvPr/>
        </p:nvSpPr>
        <p:spPr>
          <a:xfrm rot="0">
            <a:off x="4154477" y="752897"/>
            <a:ext cx="8903498" cy="2236467"/>
          </a:xfrm>
          <a:prstGeom prst="rect">
            <a:avLst/>
          </a:prstGeom>
        </p:spPr>
        <p:txBody>
          <a:bodyPr anchor="t" rtlCol="false" tIns="0" lIns="0" bIns="0" rIns="0">
            <a:spAutoFit/>
          </a:bodyPr>
          <a:lstStyle/>
          <a:p>
            <a:pPr algn="ctr">
              <a:lnSpc>
                <a:spcPts val="8639"/>
              </a:lnSpc>
            </a:pPr>
            <a:r>
              <a:rPr lang="en-US" sz="7999">
                <a:solidFill>
                  <a:srgbClr val="695941"/>
                </a:solidFill>
                <a:latin typeface="Barlow SemiCondensed Italics"/>
              </a:rPr>
              <a:t>DATAFRAME DARI HASIL EVALUASI</a:t>
            </a:r>
          </a:p>
        </p:txBody>
      </p:sp>
      <p:sp>
        <p:nvSpPr>
          <p:cNvPr name="TextBox 32" id="32"/>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2541759" y="2514757"/>
            <a:ext cx="6265919" cy="789210"/>
            <a:chOff x="0" y="0"/>
            <a:chExt cx="3479673" cy="438275"/>
          </a:xfrm>
        </p:grpSpPr>
        <p:sp>
          <p:nvSpPr>
            <p:cNvPr name="Freeform 12" id="12"/>
            <p:cNvSpPr/>
            <p:nvPr/>
          </p:nvSpPr>
          <p:spPr>
            <a:xfrm flipH="false" flipV="false" rot="0">
              <a:off x="0" y="0"/>
              <a:ext cx="3479673" cy="438275"/>
            </a:xfrm>
            <a:custGeom>
              <a:avLst/>
              <a:gdLst/>
              <a:ahLst/>
              <a:cxnLst/>
              <a:rect r="r" b="b" t="t" l="l"/>
              <a:pathLst>
                <a:path h="438275" w="3479673">
                  <a:moveTo>
                    <a:pt x="203200" y="0"/>
                  </a:moveTo>
                  <a:lnTo>
                    <a:pt x="3479673" y="0"/>
                  </a:lnTo>
                  <a:lnTo>
                    <a:pt x="3276473" y="438275"/>
                  </a:lnTo>
                  <a:lnTo>
                    <a:pt x="0" y="438275"/>
                  </a:lnTo>
                  <a:lnTo>
                    <a:pt x="203200" y="0"/>
                  </a:lnTo>
                  <a:close/>
                </a:path>
              </a:pathLst>
            </a:custGeom>
            <a:solidFill>
              <a:srgbClr val="E6DBC9"/>
            </a:solidFill>
            <a:ln cap="sq">
              <a:noFill/>
              <a:prstDash val="solid"/>
              <a:miter/>
            </a:ln>
          </p:spPr>
        </p:sp>
        <p:sp>
          <p:nvSpPr>
            <p:cNvPr name="TextBox 13" id="13"/>
            <p:cNvSpPr txBox="true"/>
            <p:nvPr/>
          </p:nvSpPr>
          <p:spPr>
            <a:xfrm>
              <a:off x="101600" y="-47625"/>
              <a:ext cx="3276473"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588213" y="7249321"/>
            <a:ext cx="2673220" cy="2673220"/>
          </a:xfrm>
          <a:custGeom>
            <a:avLst/>
            <a:gdLst/>
            <a:ahLst/>
            <a:cxnLst/>
            <a:rect r="r" b="b" t="t" l="l"/>
            <a:pathLst>
              <a:path h="2673220" w="2673220">
                <a:moveTo>
                  <a:pt x="0" y="0"/>
                </a:moveTo>
                <a:lnTo>
                  <a:pt x="2673220" y="0"/>
                </a:lnTo>
                <a:lnTo>
                  <a:pt x="2673220" y="2673220"/>
                </a:lnTo>
                <a:lnTo>
                  <a:pt x="0" y="26732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2993530" y="1795619"/>
            <a:ext cx="8668234" cy="1285876"/>
          </a:xfrm>
          <a:prstGeom prst="rect">
            <a:avLst/>
          </a:prstGeom>
        </p:spPr>
        <p:txBody>
          <a:bodyPr anchor="t" rtlCol="false" tIns="0" lIns="0" bIns="0" rIns="0">
            <a:spAutoFit/>
          </a:bodyPr>
          <a:lstStyle/>
          <a:p>
            <a:pPr>
              <a:lnSpc>
                <a:spcPts val="10499"/>
              </a:lnSpc>
            </a:pPr>
            <a:r>
              <a:rPr lang="en-US" sz="7499">
                <a:solidFill>
                  <a:srgbClr val="695941"/>
                </a:solidFill>
                <a:latin typeface="Barlow SemiCondensed Italics"/>
              </a:rPr>
              <a:t>KESIMPULAN</a:t>
            </a:r>
          </a:p>
        </p:txBody>
      </p:sp>
      <p:sp>
        <p:nvSpPr>
          <p:cNvPr name="TextBox 19" id="19"/>
          <p:cNvSpPr txBox="true"/>
          <p:nvPr/>
        </p:nvSpPr>
        <p:spPr>
          <a:xfrm rot="0">
            <a:off x="4264837" y="4275517"/>
            <a:ext cx="9758326" cy="2390140"/>
          </a:xfrm>
          <a:prstGeom prst="rect">
            <a:avLst/>
          </a:prstGeom>
        </p:spPr>
        <p:txBody>
          <a:bodyPr anchor="t" rtlCol="false" tIns="0" lIns="0" bIns="0" rIns="0">
            <a:spAutoFit/>
          </a:bodyPr>
          <a:lstStyle/>
          <a:p>
            <a:pPr algn="just">
              <a:lnSpc>
                <a:spcPts val="4759"/>
              </a:lnSpc>
            </a:pPr>
            <a:r>
              <a:rPr lang="en-US" sz="3399">
                <a:solidFill>
                  <a:srgbClr val="695941"/>
                </a:solidFill>
                <a:latin typeface="Barlow Light"/>
              </a:rPr>
              <a:t>Dari hasil modelling yang telah dilakukan bahwa model terbaik adalah model Decision Tree Classifier karena memiliki nilai ROC dan AUC  paling besar dibanding model lain.</a:t>
            </a:r>
          </a:p>
        </p:txBody>
      </p:sp>
      <p:sp>
        <p:nvSpPr>
          <p:cNvPr name="TextBox 20" id="20"/>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39</a:t>
            </a:r>
          </a:p>
        </p:txBody>
      </p:sp>
      <p:grpSp>
        <p:nvGrpSpPr>
          <p:cNvPr name="Group 21" id="21"/>
          <p:cNvGrpSpPr/>
          <p:nvPr/>
        </p:nvGrpSpPr>
        <p:grpSpPr>
          <a:xfrm rot="0">
            <a:off x="-578688" y="313764"/>
            <a:ext cx="5256593" cy="793952"/>
            <a:chOff x="0" y="0"/>
            <a:chExt cx="4036038" cy="609600"/>
          </a:xfrm>
        </p:grpSpPr>
        <p:sp>
          <p:nvSpPr>
            <p:cNvPr name="Freeform 22" id="22"/>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3" id="23"/>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5" id="25"/>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6" id="26"/>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7" id="27"/>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61786" y="4296942"/>
            <a:ext cx="3089421" cy="1977272"/>
            <a:chOff x="0" y="0"/>
            <a:chExt cx="812800" cy="520203"/>
          </a:xfrm>
        </p:grpSpPr>
        <p:sp>
          <p:nvSpPr>
            <p:cNvPr name="Freeform 12" id="12"/>
            <p:cNvSpPr/>
            <p:nvPr/>
          </p:nvSpPr>
          <p:spPr>
            <a:xfrm flipH="false" flipV="false" rot="0">
              <a:off x="0" y="0"/>
              <a:ext cx="812800" cy="520203"/>
            </a:xfrm>
            <a:custGeom>
              <a:avLst/>
              <a:gdLst/>
              <a:ahLst/>
              <a:cxnLst/>
              <a:rect r="r" b="b" t="t" l="l"/>
              <a:pathLst>
                <a:path h="520203" w="812800">
                  <a:moveTo>
                    <a:pt x="0" y="0"/>
                  </a:moveTo>
                  <a:lnTo>
                    <a:pt x="609600" y="0"/>
                  </a:lnTo>
                  <a:lnTo>
                    <a:pt x="812800" y="260102"/>
                  </a:lnTo>
                  <a:lnTo>
                    <a:pt x="609600" y="520203"/>
                  </a:lnTo>
                  <a:lnTo>
                    <a:pt x="0" y="520203"/>
                  </a:lnTo>
                  <a:lnTo>
                    <a:pt x="203200" y="260102"/>
                  </a:lnTo>
                  <a:lnTo>
                    <a:pt x="0" y="0"/>
                  </a:lnTo>
                  <a:close/>
                </a:path>
              </a:pathLst>
            </a:custGeom>
            <a:solidFill>
              <a:srgbClr val="FFFFFF"/>
            </a:solidFill>
          </p:spPr>
        </p:sp>
        <p:sp>
          <p:nvSpPr>
            <p:cNvPr name="TextBox 13" id="13"/>
            <p:cNvSpPr txBox="true"/>
            <p:nvPr/>
          </p:nvSpPr>
          <p:spPr>
            <a:xfrm>
              <a:off x="177800" y="-47625"/>
              <a:ext cx="558800" cy="567828"/>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5851862" y="2125003"/>
            <a:ext cx="6376568" cy="630027"/>
            <a:chOff x="0" y="0"/>
            <a:chExt cx="4435820" cy="438275"/>
          </a:xfrm>
        </p:grpSpPr>
        <p:sp>
          <p:nvSpPr>
            <p:cNvPr name="Freeform 15" id="15"/>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16" id="16"/>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7" id="17"/>
          <p:cNvSpPr txBox="true"/>
          <p:nvPr/>
        </p:nvSpPr>
        <p:spPr>
          <a:xfrm rot="0">
            <a:off x="5044043" y="1480341"/>
            <a:ext cx="8199915" cy="1111250"/>
          </a:xfrm>
          <a:prstGeom prst="rect">
            <a:avLst/>
          </a:prstGeom>
        </p:spPr>
        <p:txBody>
          <a:bodyPr anchor="t" rtlCol="false" tIns="0" lIns="0" bIns="0" rIns="0">
            <a:spAutoFit/>
          </a:bodyPr>
          <a:lstStyle/>
          <a:p>
            <a:pPr algn="ctr">
              <a:lnSpc>
                <a:spcPts val="9100"/>
              </a:lnSpc>
            </a:pPr>
            <a:r>
              <a:rPr lang="en-US" sz="6500">
                <a:solidFill>
                  <a:srgbClr val="695941"/>
                </a:solidFill>
                <a:latin typeface="Barlow SemiCondensed Italics"/>
              </a:rPr>
              <a:t>Alur CRISP-DM</a:t>
            </a:r>
          </a:p>
        </p:txBody>
      </p:sp>
      <p:sp>
        <p:nvSpPr>
          <p:cNvPr name="TextBox 18" id="18"/>
          <p:cNvSpPr txBox="true"/>
          <p:nvPr/>
        </p:nvSpPr>
        <p:spPr>
          <a:xfrm rot="0">
            <a:off x="1195132" y="4893149"/>
            <a:ext cx="2185598" cy="737234"/>
          </a:xfrm>
          <a:prstGeom prst="rect">
            <a:avLst/>
          </a:prstGeom>
        </p:spPr>
        <p:txBody>
          <a:bodyPr anchor="t" rtlCol="false" tIns="0" lIns="0" bIns="0" rIns="0">
            <a:spAutoFit/>
          </a:bodyPr>
          <a:lstStyle/>
          <a:p>
            <a:pPr algn="ctr">
              <a:lnSpc>
                <a:spcPts val="2940"/>
              </a:lnSpc>
            </a:pPr>
            <a:r>
              <a:rPr lang="en-US" sz="2100">
                <a:solidFill>
                  <a:srgbClr val="695941"/>
                </a:solidFill>
                <a:latin typeface="Barlow Light Bold Italics"/>
              </a:rPr>
              <a:t>BUSINESS UNDERSTANDING</a:t>
            </a:r>
          </a:p>
        </p:txBody>
      </p:sp>
      <p:grpSp>
        <p:nvGrpSpPr>
          <p:cNvPr name="Group 19" id="19"/>
          <p:cNvGrpSpPr/>
          <p:nvPr/>
        </p:nvGrpSpPr>
        <p:grpSpPr>
          <a:xfrm rot="0">
            <a:off x="3418830" y="4296942"/>
            <a:ext cx="3089421" cy="1977272"/>
            <a:chOff x="0" y="0"/>
            <a:chExt cx="812800" cy="520203"/>
          </a:xfrm>
        </p:grpSpPr>
        <p:sp>
          <p:nvSpPr>
            <p:cNvPr name="Freeform 20" id="20"/>
            <p:cNvSpPr/>
            <p:nvPr/>
          </p:nvSpPr>
          <p:spPr>
            <a:xfrm flipH="false" flipV="false" rot="0">
              <a:off x="0" y="0"/>
              <a:ext cx="812800" cy="520203"/>
            </a:xfrm>
            <a:custGeom>
              <a:avLst/>
              <a:gdLst/>
              <a:ahLst/>
              <a:cxnLst/>
              <a:rect r="r" b="b" t="t" l="l"/>
              <a:pathLst>
                <a:path h="520203" w="812800">
                  <a:moveTo>
                    <a:pt x="0" y="0"/>
                  </a:moveTo>
                  <a:lnTo>
                    <a:pt x="609600" y="0"/>
                  </a:lnTo>
                  <a:lnTo>
                    <a:pt x="812800" y="260102"/>
                  </a:lnTo>
                  <a:lnTo>
                    <a:pt x="609600" y="520203"/>
                  </a:lnTo>
                  <a:lnTo>
                    <a:pt x="0" y="520203"/>
                  </a:lnTo>
                  <a:lnTo>
                    <a:pt x="203200" y="260102"/>
                  </a:lnTo>
                  <a:lnTo>
                    <a:pt x="0" y="0"/>
                  </a:lnTo>
                  <a:close/>
                </a:path>
              </a:pathLst>
            </a:custGeom>
            <a:solidFill>
              <a:srgbClr val="A69580"/>
            </a:solidFill>
          </p:spPr>
        </p:sp>
        <p:sp>
          <p:nvSpPr>
            <p:cNvPr name="TextBox 21" id="21"/>
            <p:cNvSpPr txBox="true"/>
            <p:nvPr/>
          </p:nvSpPr>
          <p:spPr>
            <a:xfrm>
              <a:off x="177800" y="-47625"/>
              <a:ext cx="558800" cy="567828"/>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6508251" y="4201316"/>
            <a:ext cx="2185598" cy="1562100"/>
          </a:xfrm>
          <a:prstGeom prst="rect">
            <a:avLst/>
          </a:prstGeom>
        </p:spPr>
        <p:txBody>
          <a:bodyPr anchor="t" rtlCol="false" tIns="0" lIns="0" bIns="0" rIns="0">
            <a:spAutoFit/>
          </a:bodyPr>
          <a:lstStyle/>
          <a:p>
            <a:pPr algn="ctr">
              <a:lnSpc>
                <a:spcPts val="6299"/>
              </a:lnSpc>
            </a:pPr>
            <a:r>
              <a:rPr lang="en-US" sz="4500">
                <a:solidFill>
                  <a:srgbClr val="FFFFFF"/>
                </a:solidFill>
                <a:latin typeface="Barlow Light Italics"/>
              </a:rPr>
              <a:t>Alur</a:t>
            </a:r>
          </a:p>
          <a:p>
            <a:pPr algn="ctr">
              <a:lnSpc>
                <a:spcPts val="6299"/>
              </a:lnSpc>
            </a:pPr>
            <a:r>
              <a:rPr lang="en-US" sz="4500">
                <a:solidFill>
                  <a:srgbClr val="FFFFFF"/>
                </a:solidFill>
                <a:latin typeface="Barlow Light Italics"/>
              </a:rPr>
              <a:t>2</a:t>
            </a:r>
          </a:p>
        </p:txBody>
      </p:sp>
      <p:grpSp>
        <p:nvGrpSpPr>
          <p:cNvPr name="Group 23" id="23"/>
          <p:cNvGrpSpPr/>
          <p:nvPr/>
        </p:nvGrpSpPr>
        <p:grpSpPr>
          <a:xfrm rot="0">
            <a:off x="6242788" y="4296942"/>
            <a:ext cx="3089421" cy="1977272"/>
            <a:chOff x="0" y="0"/>
            <a:chExt cx="812800" cy="520203"/>
          </a:xfrm>
        </p:grpSpPr>
        <p:sp>
          <p:nvSpPr>
            <p:cNvPr name="Freeform 24" id="24"/>
            <p:cNvSpPr/>
            <p:nvPr/>
          </p:nvSpPr>
          <p:spPr>
            <a:xfrm flipH="false" flipV="false" rot="0">
              <a:off x="0" y="0"/>
              <a:ext cx="812800" cy="520203"/>
            </a:xfrm>
            <a:custGeom>
              <a:avLst/>
              <a:gdLst/>
              <a:ahLst/>
              <a:cxnLst/>
              <a:rect r="r" b="b" t="t" l="l"/>
              <a:pathLst>
                <a:path h="520203" w="812800">
                  <a:moveTo>
                    <a:pt x="0" y="0"/>
                  </a:moveTo>
                  <a:lnTo>
                    <a:pt x="609600" y="0"/>
                  </a:lnTo>
                  <a:lnTo>
                    <a:pt x="812800" y="260102"/>
                  </a:lnTo>
                  <a:lnTo>
                    <a:pt x="609600" y="520203"/>
                  </a:lnTo>
                  <a:lnTo>
                    <a:pt x="0" y="520203"/>
                  </a:lnTo>
                  <a:lnTo>
                    <a:pt x="203200" y="260102"/>
                  </a:lnTo>
                  <a:lnTo>
                    <a:pt x="0" y="0"/>
                  </a:lnTo>
                  <a:close/>
                </a:path>
              </a:pathLst>
            </a:custGeom>
            <a:solidFill>
              <a:srgbClr val="D5C5AC"/>
            </a:solidFill>
          </p:spPr>
        </p:sp>
        <p:sp>
          <p:nvSpPr>
            <p:cNvPr name="TextBox 25" id="25"/>
            <p:cNvSpPr txBox="true"/>
            <p:nvPr/>
          </p:nvSpPr>
          <p:spPr>
            <a:xfrm>
              <a:off x="177800" y="-47625"/>
              <a:ext cx="558800" cy="567828"/>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9144000" y="4296942"/>
            <a:ext cx="3089421" cy="1977272"/>
            <a:chOff x="0" y="0"/>
            <a:chExt cx="812800" cy="520203"/>
          </a:xfrm>
        </p:grpSpPr>
        <p:sp>
          <p:nvSpPr>
            <p:cNvPr name="Freeform 27" id="27"/>
            <p:cNvSpPr/>
            <p:nvPr/>
          </p:nvSpPr>
          <p:spPr>
            <a:xfrm flipH="false" flipV="false" rot="0">
              <a:off x="0" y="0"/>
              <a:ext cx="812800" cy="520203"/>
            </a:xfrm>
            <a:custGeom>
              <a:avLst/>
              <a:gdLst/>
              <a:ahLst/>
              <a:cxnLst/>
              <a:rect r="r" b="b" t="t" l="l"/>
              <a:pathLst>
                <a:path h="520203" w="812800">
                  <a:moveTo>
                    <a:pt x="0" y="0"/>
                  </a:moveTo>
                  <a:lnTo>
                    <a:pt x="609600" y="0"/>
                  </a:lnTo>
                  <a:lnTo>
                    <a:pt x="812800" y="260102"/>
                  </a:lnTo>
                  <a:lnTo>
                    <a:pt x="609600" y="520203"/>
                  </a:lnTo>
                  <a:lnTo>
                    <a:pt x="0" y="520203"/>
                  </a:lnTo>
                  <a:lnTo>
                    <a:pt x="203200" y="260102"/>
                  </a:lnTo>
                  <a:lnTo>
                    <a:pt x="0" y="0"/>
                  </a:lnTo>
                  <a:close/>
                </a:path>
              </a:pathLst>
            </a:custGeom>
            <a:solidFill>
              <a:srgbClr val="E6DBC9"/>
            </a:solidFill>
          </p:spPr>
        </p:sp>
        <p:sp>
          <p:nvSpPr>
            <p:cNvPr name="TextBox 28" id="28"/>
            <p:cNvSpPr txBox="true"/>
            <p:nvPr/>
          </p:nvSpPr>
          <p:spPr>
            <a:xfrm>
              <a:off x="177800" y="-47625"/>
              <a:ext cx="558800" cy="567828"/>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16641156" y="9128590"/>
            <a:ext cx="2358485" cy="793952"/>
            <a:chOff x="0" y="0"/>
            <a:chExt cx="1810856" cy="609600"/>
          </a:xfrm>
        </p:grpSpPr>
        <p:sp>
          <p:nvSpPr>
            <p:cNvPr name="Freeform 30" id="30"/>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31" id="31"/>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04</a:t>
            </a:r>
          </a:p>
        </p:txBody>
      </p:sp>
      <p:grpSp>
        <p:nvGrpSpPr>
          <p:cNvPr name="Group 33" id="33"/>
          <p:cNvGrpSpPr/>
          <p:nvPr/>
        </p:nvGrpSpPr>
        <p:grpSpPr>
          <a:xfrm rot="0">
            <a:off x="-578688" y="313764"/>
            <a:ext cx="5256593" cy="793952"/>
            <a:chOff x="0" y="0"/>
            <a:chExt cx="4036038" cy="609600"/>
          </a:xfrm>
        </p:grpSpPr>
        <p:sp>
          <p:nvSpPr>
            <p:cNvPr name="Freeform 34" id="34"/>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35" id="35"/>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37" id="37"/>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38" id="38"/>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TextBox 39" id="39"/>
          <p:cNvSpPr txBox="true"/>
          <p:nvPr/>
        </p:nvSpPr>
        <p:spPr>
          <a:xfrm rot="0">
            <a:off x="13957614" y="644065"/>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sp>
        <p:nvSpPr>
          <p:cNvPr name="AutoShape 40" id="40"/>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grpSp>
        <p:nvGrpSpPr>
          <p:cNvPr name="Group 41" id="41"/>
          <p:cNvGrpSpPr/>
          <p:nvPr/>
        </p:nvGrpSpPr>
        <p:grpSpPr>
          <a:xfrm rot="0">
            <a:off x="11937853" y="4296942"/>
            <a:ext cx="3089421" cy="1977272"/>
            <a:chOff x="0" y="0"/>
            <a:chExt cx="812800" cy="520203"/>
          </a:xfrm>
        </p:grpSpPr>
        <p:sp>
          <p:nvSpPr>
            <p:cNvPr name="Freeform 42" id="42"/>
            <p:cNvSpPr/>
            <p:nvPr/>
          </p:nvSpPr>
          <p:spPr>
            <a:xfrm flipH="false" flipV="false" rot="0">
              <a:off x="0" y="0"/>
              <a:ext cx="812800" cy="520203"/>
            </a:xfrm>
            <a:custGeom>
              <a:avLst/>
              <a:gdLst/>
              <a:ahLst/>
              <a:cxnLst/>
              <a:rect r="r" b="b" t="t" l="l"/>
              <a:pathLst>
                <a:path h="520203" w="812800">
                  <a:moveTo>
                    <a:pt x="0" y="0"/>
                  </a:moveTo>
                  <a:lnTo>
                    <a:pt x="609600" y="0"/>
                  </a:lnTo>
                  <a:lnTo>
                    <a:pt x="812800" y="260102"/>
                  </a:lnTo>
                  <a:lnTo>
                    <a:pt x="609600" y="520203"/>
                  </a:lnTo>
                  <a:lnTo>
                    <a:pt x="0" y="520203"/>
                  </a:lnTo>
                  <a:lnTo>
                    <a:pt x="203200" y="260102"/>
                  </a:lnTo>
                  <a:lnTo>
                    <a:pt x="0" y="0"/>
                  </a:lnTo>
                  <a:close/>
                </a:path>
              </a:pathLst>
            </a:custGeom>
            <a:solidFill>
              <a:srgbClr val="FFFFFF"/>
            </a:solidFill>
          </p:spPr>
        </p:sp>
        <p:sp>
          <p:nvSpPr>
            <p:cNvPr name="TextBox 43" id="43"/>
            <p:cNvSpPr txBox="true"/>
            <p:nvPr/>
          </p:nvSpPr>
          <p:spPr>
            <a:xfrm>
              <a:off x="177800" y="-47625"/>
              <a:ext cx="558800" cy="567828"/>
            </a:xfrm>
            <a:prstGeom prst="rect">
              <a:avLst/>
            </a:prstGeom>
          </p:spPr>
          <p:txBody>
            <a:bodyPr anchor="ctr" rtlCol="false" tIns="50800" lIns="50800" bIns="50800" rIns="50800"/>
            <a:lstStyle/>
            <a:p>
              <a:pPr algn="ctr">
                <a:lnSpc>
                  <a:spcPts val="2659"/>
                </a:lnSpc>
              </a:pPr>
            </a:p>
          </p:txBody>
        </p:sp>
      </p:grpSp>
      <p:grpSp>
        <p:nvGrpSpPr>
          <p:cNvPr name="Group 44" id="44"/>
          <p:cNvGrpSpPr/>
          <p:nvPr/>
        </p:nvGrpSpPr>
        <p:grpSpPr>
          <a:xfrm rot="0">
            <a:off x="14667643" y="4277516"/>
            <a:ext cx="3089421" cy="1977272"/>
            <a:chOff x="0" y="0"/>
            <a:chExt cx="812800" cy="520203"/>
          </a:xfrm>
        </p:grpSpPr>
        <p:sp>
          <p:nvSpPr>
            <p:cNvPr name="Freeform 45" id="45"/>
            <p:cNvSpPr/>
            <p:nvPr/>
          </p:nvSpPr>
          <p:spPr>
            <a:xfrm flipH="false" flipV="false" rot="0">
              <a:off x="0" y="0"/>
              <a:ext cx="812800" cy="520203"/>
            </a:xfrm>
            <a:custGeom>
              <a:avLst/>
              <a:gdLst/>
              <a:ahLst/>
              <a:cxnLst/>
              <a:rect r="r" b="b" t="t" l="l"/>
              <a:pathLst>
                <a:path h="520203" w="812800">
                  <a:moveTo>
                    <a:pt x="0" y="0"/>
                  </a:moveTo>
                  <a:lnTo>
                    <a:pt x="609600" y="0"/>
                  </a:lnTo>
                  <a:lnTo>
                    <a:pt x="812800" y="260102"/>
                  </a:lnTo>
                  <a:lnTo>
                    <a:pt x="609600" y="520203"/>
                  </a:lnTo>
                  <a:lnTo>
                    <a:pt x="0" y="520203"/>
                  </a:lnTo>
                  <a:lnTo>
                    <a:pt x="203200" y="260102"/>
                  </a:lnTo>
                  <a:lnTo>
                    <a:pt x="0" y="0"/>
                  </a:lnTo>
                  <a:close/>
                </a:path>
              </a:pathLst>
            </a:custGeom>
            <a:solidFill>
              <a:srgbClr val="A69580"/>
            </a:solidFill>
          </p:spPr>
        </p:sp>
        <p:sp>
          <p:nvSpPr>
            <p:cNvPr name="TextBox 46" id="46"/>
            <p:cNvSpPr txBox="true"/>
            <p:nvPr/>
          </p:nvSpPr>
          <p:spPr>
            <a:xfrm>
              <a:off x="177800" y="-47625"/>
              <a:ext cx="558800" cy="567828"/>
            </a:xfrm>
            <a:prstGeom prst="rect">
              <a:avLst/>
            </a:prstGeom>
          </p:spPr>
          <p:txBody>
            <a:bodyPr anchor="ctr" rtlCol="false" tIns="50800" lIns="50800" bIns="50800" rIns="50800"/>
            <a:lstStyle/>
            <a:p>
              <a:pPr algn="ctr">
                <a:lnSpc>
                  <a:spcPts val="2659"/>
                </a:lnSpc>
              </a:pPr>
            </a:p>
          </p:txBody>
        </p:sp>
      </p:grpSp>
      <p:sp>
        <p:nvSpPr>
          <p:cNvPr name="TextBox 47" id="47"/>
          <p:cNvSpPr txBox="true"/>
          <p:nvPr/>
        </p:nvSpPr>
        <p:spPr>
          <a:xfrm rot="0">
            <a:off x="4057190" y="4893149"/>
            <a:ext cx="2185598" cy="737234"/>
          </a:xfrm>
          <a:prstGeom prst="rect">
            <a:avLst/>
          </a:prstGeom>
        </p:spPr>
        <p:txBody>
          <a:bodyPr anchor="t" rtlCol="false" tIns="0" lIns="0" bIns="0" rIns="0">
            <a:spAutoFit/>
          </a:bodyPr>
          <a:lstStyle/>
          <a:p>
            <a:pPr algn="ctr">
              <a:lnSpc>
                <a:spcPts val="2940"/>
              </a:lnSpc>
            </a:pPr>
            <a:r>
              <a:rPr lang="en-US" sz="2100">
                <a:solidFill>
                  <a:srgbClr val="FFFFFF"/>
                </a:solidFill>
                <a:latin typeface="Barlow Light Bold Italics"/>
              </a:rPr>
              <a:t>DATA UNDERSTANDING</a:t>
            </a:r>
          </a:p>
        </p:txBody>
      </p:sp>
      <p:sp>
        <p:nvSpPr>
          <p:cNvPr name="TextBox 48" id="48"/>
          <p:cNvSpPr txBox="true"/>
          <p:nvPr/>
        </p:nvSpPr>
        <p:spPr>
          <a:xfrm rot="0">
            <a:off x="6917826" y="4893149"/>
            <a:ext cx="2185598" cy="737234"/>
          </a:xfrm>
          <a:prstGeom prst="rect">
            <a:avLst/>
          </a:prstGeom>
        </p:spPr>
        <p:txBody>
          <a:bodyPr anchor="t" rtlCol="false" tIns="0" lIns="0" bIns="0" rIns="0">
            <a:spAutoFit/>
          </a:bodyPr>
          <a:lstStyle/>
          <a:p>
            <a:pPr algn="ctr">
              <a:lnSpc>
                <a:spcPts val="2940"/>
              </a:lnSpc>
            </a:pPr>
            <a:r>
              <a:rPr lang="en-US" sz="2100">
                <a:solidFill>
                  <a:srgbClr val="695941"/>
                </a:solidFill>
                <a:latin typeface="Barlow Light Bold Italics"/>
              </a:rPr>
              <a:t>DATA PREPARATION</a:t>
            </a:r>
          </a:p>
        </p:txBody>
      </p:sp>
      <p:sp>
        <p:nvSpPr>
          <p:cNvPr name="TextBox 49" id="49"/>
          <p:cNvSpPr txBox="true"/>
          <p:nvPr/>
        </p:nvSpPr>
        <p:spPr>
          <a:xfrm rot="0">
            <a:off x="9818511" y="5059459"/>
            <a:ext cx="2185598" cy="365759"/>
          </a:xfrm>
          <a:prstGeom prst="rect">
            <a:avLst/>
          </a:prstGeom>
        </p:spPr>
        <p:txBody>
          <a:bodyPr anchor="t" rtlCol="false" tIns="0" lIns="0" bIns="0" rIns="0">
            <a:spAutoFit/>
          </a:bodyPr>
          <a:lstStyle/>
          <a:p>
            <a:pPr algn="ctr">
              <a:lnSpc>
                <a:spcPts val="2940"/>
              </a:lnSpc>
            </a:pPr>
            <a:r>
              <a:rPr lang="en-US" sz="2100">
                <a:solidFill>
                  <a:srgbClr val="695941"/>
                </a:solidFill>
                <a:latin typeface="Barlow Light Bold Italics"/>
              </a:rPr>
              <a:t>MODELLING</a:t>
            </a:r>
          </a:p>
        </p:txBody>
      </p:sp>
      <p:sp>
        <p:nvSpPr>
          <p:cNvPr name="TextBox 50" id="50"/>
          <p:cNvSpPr txBox="true"/>
          <p:nvPr/>
        </p:nvSpPr>
        <p:spPr>
          <a:xfrm rot="0">
            <a:off x="12627680" y="5078886"/>
            <a:ext cx="2185598" cy="365759"/>
          </a:xfrm>
          <a:prstGeom prst="rect">
            <a:avLst/>
          </a:prstGeom>
        </p:spPr>
        <p:txBody>
          <a:bodyPr anchor="t" rtlCol="false" tIns="0" lIns="0" bIns="0" rIns="0">
            <a:spAutoFit/>
          </a:bodyPr>
          <a:lstStyle/>
          <a:p>
            <a:pPr algn="ctr">
              <a:lnSpc>
                <a:spcPts val="2940"/>
              </a:lnSpc>
            </a:pPr>
            <a:r>
              <a:rPr lang="en-US" sz="2100">
                <a:solidFill>
                  <a:srgbClr val="695941"/>
                </a:solidFill>
                <a:latin typeface="Barlow Light Bold Italics"/>
              </a:rPr>
              <a:t>EVALUATION</a:t>
            </a:r>
          </a:p>
        </p:txBody>
      </p:sp>
      <p:sp>
        <p:nvSpPr>
          <p:cNvPr name="TextBox 51" id="51"/>
          <p:cNvSpPr txBox="true"/>
          <p:nvPr/>
        </p:nvSpPr>
        <p:spPr>
          <a:xfrm rot="0">
            <a:off x="15436849" y="5059459"/>
            <a:ext cx="2185598" cy="365759"/>
          </a:xfrm>
          <a:prstGeom prst="rect">
            <a:avLst/>
          </a:prstGeom>
        </p:spPr>
        <p:txBody>
          <a:bodyPr anchor="t" rtlCol="false" tIns="0" lIns="0" bIns="0" rIns="0">
            <a:spAutoFit/>
          </a:bodyPr>
          <a:lstStyle/>
          <a:p>
            <a:pPr algn="ctr">
              <a:lnSpc>
                <a:spcPts val="2940"/>
              </a:lnSpc>
            </a:pPr>
            <a:r>
              <a:rPr lang="en-US" sz="2100">
                <a:solidFill>
                  <a:srgbClr val="FFFFFF"/>
                </a:solidFill>
                <a:latin typeface="Barlow Light Bold Italics"/>
              </a:rPr>
              <a:t>DEPLOYMENT</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8F7F6A"/>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A69580"/>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A69580"/>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A69580"/>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02516" y="2517845"/>
            <a:ext cx="19093032" cy="6114037"/>
            <a:chOff x="0" y="0"/>
            <a:chExt cx="5028618" cy="1610281"/>
          </a:xfrm>
        </p:grpSpPr>
        <p:sp>
          <p:nvSpPr>
            <p:cNvPr name="Freeform 15" id="15"/>
            <p:cNvSpPr/>
            <p:nvPr/>
          </p:nvSpPr>
          <p:spPr>
            <a:xfrm flipH="false" flipV="false" rot="0">
              <a:off x="0" y="0"/>
              <a:ext cx="5028617" cy="1610281"/>
            </a:xfrm>
            <a:custGeom>
              <a:avLst/>
              <a:gdLst/>
              <a:ahLst/>
              <a:cxnLst/>
              <a:rect r="r" b="b" t="t" l="l"/>
              <a:pathLst>
                <a:path h="1610281" w="5028617">
                  <a:moveTo>
                    <a:pt x="0" y="0"/>
                  </a:moveTo>
                  <a:lnTo>
                    <a:pt x="5028617" y="0"/>
                  </a:lnTo>
                  <a:lnTo>
                    <a:pt x="5028617" y="1610281"/>
                  </a:lnTo>
                  <a:lnTo>
                    <a:pt x="0" y="1610281"/>
                  </a:lnTo>
                  <a:close/>
                </a:path>
              </a:pathLst>
            </a:custGeom>
            <a:solidFill>
              <a:srgbClr val="A69580">
                <a:alpha val="88627"/>
              </a:srgbClr>
            </a:solidFill>
          </p:spPr>
        </p:sp>
        <p:sp>
          <p:nvSpPr>
            <p:cNvPr name="TextBox 16" id="16"/>
            <p:cNvSpPr txBox="true"/>
            <p:nvPr/>
          </p:nvSpPr>
          <p:spPr>
            <a:xfrm>
              <a:off x="0" y="-47625"/>
              <a:ext cx="5028618" cy="1657906"/>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762515" y="4611052"/>
            <a:ext cx="6762970" cy="1141095"/>
          </a:xfrm>
          <a:prstGeom prst="rect">
            <a:avLst/>
          </a:prstGeom>
        </p:spPr>
        <p:txBody>
          <a:bodyPr anchor="t" rtlCol="false" tIns="0" lIns="0" bIns="0" rIns="0">
            <a:spAutoFit/>
          </a:bodyPr>
          <a:lstStyle/>
          <a:p>
            <a:pPr algn="ctr">
              <a:lnSpc>
                <a:spcPts val="8640"/>
              </a:lnSpc>
            </a:pPr>
            <a:r>
              <a:rPr lang="en-US" sz="8000">
                <a:solidFill>
                  <a:srgbClr val="FFFFFF"/>
                </a:solidFill>
                <a:latin typeface="Barlow SemiCondensed Italics"/>
              </a:rPr>
              <a:t>DEPLOYMENT</a:t>
            </a:r>
          </a:p>
        </p:txBody>
      </p:sp>
      <p:sp>
        <p:nvSpPr>
          <p:cNvPr name="Freeform 18" id="18"/>
          <p:cNvSpPr/>
          <p:nvPr/>
        </p:nvSpPr>
        <p:spPr>
          <a:xfrm flipH="true" flipV="true" rot="0">
            <a:off x="1282044" y="8631882"/>
            <a:ext cx="1535129" cy="770356"/>
          </a:xfrm>
          <a:custGeom>
            <a:avLst/>
            <a:gdLst/>
            <a:ahLst/>
            <a:cxnLst/>
            <a:rect r="r" b="b" t="t" l="l"/>
            <a:pathLst>
              <a:path h="770356" w="1535129">
                <a:moveTo>
                  <a:pt x="1535129" y="770356"/>
                </a:moveTo>
                <a:lnTo>
                  <a:pt x="0" y="770356"/>
                </a:lnTo>
                <a:lnTo>
                  <a:pt x="0" y="0"/>
                </a:lnTo>
                <a:lnTo>
                  <a:pt x="1535129" y="0"/>
                </a:lnTo>
                <a:lnTo>
                  <a:pt x="1535129" y="7703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578688" y="313764"/>
            <a:ext cx="5256593" cy="793952"/>
            <a:chOff x="0" y="0"/>
            <a:chExt cx="4036038" cy="609600"/>
          </a:xfrm>
        </p:grpSpPr>
        <p:sp>
          <p:nvSpPr>
            <p:cNvPr name="Freeform 20" id="20"/>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1" id="21"/>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3" id="23"/>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4" id="24"/>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5" id="25"/>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TextBox 26" id="26"/>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695941"/>
                </a:solidFill>
                <a:latin typeface="Antic Italics"/>
              </a:rPr>
              <a:t>40</a:t>
            </a:r>
          </a:p>
        </p:txBody>
      </p:sp>
      <p:sp>
        <p:nvSpPr>
          <p:cNvPr name="TextBox 27" id="27"/>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FFFFFF"/>
                </a:solidFill>
                <a:latin typeface="Antic Italics"/>
              </a:rPr>
              <a:t>SUPERVISED</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8F7F6A"/>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A69580"/>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A69580"/>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A69580"/>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02516" y="2517845"/>
            <a:ext cx="19093032" cy="6114037"/>
            <a:chOff x="0" y="0"/>
            <a:chExt cx="5028618" cy="1610281"/>
          </a:xfrm>
        </p:grpSpPr>
        <p:sp>
          <p:nvSpPr>
            <p:cNvPr name="Freeform 15" id="15"/>
            <p:cNvSpPr/>
            <p:nvPr/>
          </p:nvSpPr>
          <p:spPr>
            <a:xfrm flipH="false" flipV="false" rot="0">
              <a:off x="0" y="0"/>
              <a:ext cx="5028617" cy="1610281"/>
            </a:xfrm>
            <a:custGeom>
              <a:avLst/>
              <a:gdLst/>
              <a:ahLst/>
              <a:cxnLst/>
              <a:rect r="r" b="b" t="t" l="l"/>
              <a:pathLst>
                <a:path h="1610281" w="5028617">
                  <a:moveTo>
                    <a:pt x="0" y="0"/>
                  </a:moveTo>
                  <a:lnTo>
                    <a:pt x="5028617" y="0"/>
                  </a:lnTo>
                  <a:lnTo>
                    <a:pt x="5028617" y="1610281"/>
                  </a:lnTo>
                  <a:lnTo>
                    <a:pt x="0" y="1610281"/>
                  </a:lnTo>
                  <a:close/>
                </a:path>
              </a:pathLst>
            </a:custGeom>
            <a:solidFill>
              <a:srgbClr val="A69580">
                <a:alpha val="88627"/>
              </a:srgbClr>
            </a:solidFill>
          </p:spPr>
        </p:sp>
        <p:sp>
          <p:nvSpPr>
            <p:cNvPr name="TextBox 16" id="16"/>
            <p:cNvSpPr txBox="true"/>
            <p:nvPr/>
          </p:nvSpPr>
          <p:spPr>
            <a:xfrm>
              <a:off x="0" y="-47625"/>
              <a:ext cx="5028618" cy="165790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true" flipV="true" rot="0">
            <a:off x="1282044" y="8631882"/>
            <a:ext cx="1535129" cy="770356"/>
          </a:xfrm>
          <a:custGeom>
            <a:avLst/>
            <a:gdLst/>
            <a:ahLst/>
            <a:cxnLst/>
            <a:rect r="r" b="b" t="t" l="l"/>
            <a:pathLst>
              <a:path h="770356" w="1535129">
                <a:moveTo>
                  <a:pt x="1535129" y="770356"/>
                </a:moveTo>
                <a:lnTo>
                  <a:pt x="0" y="770356"/>
                </a:lnTo>
                <a:lnTo>
                  <a:pt x="0" y="0"/>
                </a:lnTo>
                <a:lnTo>
                  <a:pt x="1535129" y="0"/>
                </a:lnTo>
                <a:lnTo>
                  <a:pt x="1535129" y="7703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5" id="25"/>
          <p:cNvSpPr/>
          <p:nvPr/>
        </p:nvSpPr>
        <p:spPr>
          <a:xfrm flipH="false" flipV="false" rot="0">
            <a:off x="4095226" y="665973"/>
            <a:ext cx="10097548" cy="9576260"/>
          </a:xfrm>
          <a:custGeom>
            <a:avLst/>
            <a:gdLst/>
            <a:ahLst/>
            <a:cxnLst/>
            <a:rect r="r" b="b" t="t" l="l"/>
            <a:pathLst>
              <a:path h="9576260" w="10097548">
                <a:moveTo>
                  <a:pt x="0" y="0"/>
                </a:moveTo>
                <a:lnTo>
                  <a:pt x="10097548" y="0"/>
                </a:lnTo>
                <a:lnTo>
                  <a:pt x="10097548" y="9576259"/>
                </a:lnTo>
                <a:lnTo>
                  <a:pt x="0" y="9576259"/>
                </a:lnTo>
                <a:lnTo>
                  <a:pt x="0" y="0"/>
                </a:lnTo>
                <a:close/>
              </a:path>
            </a:pathLst>
          </a:custGeom>
          <a:blipFill>
            <a:blip r:embed="rId4"/>
            <a:stretch>
              <a:fillRect l="0" t="0" r="0" b="0"/>
            </a:stretch>
          </a:blipFill>
        </p:spPr>
      </p:sp>
      <p:sp>
        <p:nvSpPr>
          <p:cNvPr name="TextBox 26" id="26"/>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695941"/>
                </a:solidFill>
                <a:latin typeface="Antic Italics"/>
              </a:rPr>
              <a:t>41</a:t>
            </a:r>
          </a:p>
        </p:txBody>
      </p:sp>
      <p:sp>
        <p:nvSpPr>
          <p:cNvPr name="TextBox 27" id="27"/>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FFFFFF"/>
                </a:solidFill>
                <a:latin typeface="Antic Italics"/>
              </a:rPr>
              <a:t>SUPERVISED</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299108" y="5811748"/>
            <a:ext cx="3660947" cy="789210"/>
            <a:chOff x="0" y="0"/>
            <a:chExt cx="2033045" cy="438275"/>
          </a:xfrm>
        </p:grpSpPr>
        <p:sp>
          <p:nvSpPr>
            <p:cNvPr name="Freeform 15" id="15"/>
            <p:cNvSpPr/>
            <p:nvPr/>
          </p:nvSpPr>
          <p:spPr>
            <a:xfrm flipH="false" flipV="false" rot="0">
              <a:off x="0" y="0"/>
              <a:ext cx="2033045" cy="438275"/>
            </a:xfrm>
            <a:custGeom>
              <a:avLst/>
              <a:gdLst/>
              <a:ahLst/>
              <a:cxnLst/>
              <a:rect r="r" b="b" t="t" l="l"/>
              <a:pathLst>
                <a:path h="438275" w="2033045">
                  <a:moveTo>
                    <a:pt x="203200" y="0"/>
                  </a:moveTo>
                  <a:lnTo>
                    <a:pt x="2033045" y="0"/>
                  </a:lnTo>
                  <a:lnTo>
                    <a:pt x="1829845" y="438275"/>
                  </a:lnTo>
                  <a:lnTo>
                    <a:pt x="0" y="438275"/>
                  </a:lnTo>
                  <a:lnTo>
                    <a:pt x="203200" y="0"/>
                  </a:lnTo>
                  <a:close/>
                </a:path>
              </a:pathLst>
            </a:custGeom>
            <a:solidFill>
              <a:srgbClr val="E6DBC9"/>
            </a:solidFill>
            <a:ln cap="sq">
              <a:noFill/>
              <a:prstDash val="solid"/>
              <a:miter/>
            </a:ln>
          </p:spPr>
        </p:sp>
        <p:sp>
          <p:nvSpPr>
            <p:cNvPr name="TextBox 16" id="16"/>
            <p:cNvSpPr txBox="true"/>
            <p:nvPr/>
          </p:nvSpPr>
          <p:spPr>
            <a:xfrm>
              <a:off x="101600" y="-47625"/>
              <a:ext cx="1829845"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2787488" y="4736087"/>
            <a:ext cx="2728617" cy="789210"/>
            <a:chOff x="0" y="0"/>
            <a:chExt cx="1515292" cy="438275"/>
          </a:xfrm>
        </p:grpSpPr>
        <p:sp>
          <p:nvSpPr>
            <p:cNvPr name="Freeform 18" id="18"/>
            <p:cNvSpPr/>
            <p:nvPr/>
          </p:nvSpPr>
          <p:spPr>
            <a:xfrm flipH="false" flipV="false" rot="0">
              <a:off x="0" y="0"/>
              <a:ext cx="1515292" cy="438275"/>
            </a:xfrm>
            <a:custGeom>
              <a:avLst/>
              <a:gdLst/>
              <a:ahLst/>
              <a:cxnLst/>
              <a:rect r="r" b="b" t="t" l="l"/>
              <a:pathLst>
                <a:path h="438275" w="1515292">
                  <a:moveTo>
                    <a:pt x="203200" y="0"/>
                  </a:moveTo>
                  <a:lnTo>
                    <a:pt x="1515292" y="0"/>
                  </a:lnTo>
                  <a:lnTo>
                    <a:pt x="1312092" y="438275"/>
                  </a:lnTo>
                  <a:lnTo>
                    <a:pt x="0" y="438275"/>
                  </a:lnTo>
                  <a:lnTo>
                    <a:pt x="203200" y="0"/>
                  </a:lnTo>
                  <a:close/>
                </a:path>
              </a:pathLst>
            </a:custGeom>
            <a:solidFill>
              <a:srgbClr val="D5C5AC"/>
            </a:solidFill>
            <a:ln cap="sq">
              <a:noFill/>
              <a:prstDash val="solid"/>
              <a:miter/>
            </a:ln>
          </p:spPr>
        </p:sp>
        <p:sp>
          <p:nvSpPr>
            <p:cNvPr name="TextBox 19" id="19"/>
            <p:cNvSpPr txBox="true"/>
            <p:nvPr/>
          </p:nvSpPr>
          <p:spPr>
            <a:xfrm>
              <a:off x="101600" y="-47625"/>
              <a:ext cx="1312092" cy="485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20" id="20"/>
          <p:cNvSpPr/>
          <p:nvPr/>
        </p:nvSpPr>
        <p:spPr>
          <a:xfrm rot="-4297112">
            <a:off x="3720539" y="5404324"/>
            <a:ext cx="6492240" cy="0"/>
          </a:xfrm>
          <a:prstGeom prst="line">
            <a:avLst/>
          </a:prstGeom>
          <a:ln cap="flat" w="38100">
            <a:solidFill>
              <a:srgbClr val="CDBEAA"/>
            </a:solidFill>
            <a:prstDash val="solid"/>
            <a:headEnd type="none" len="sm" w="sm"/>
            <a:tailEnd type="none" len="sm" w="sm"/>
          </a:ln>
        </p:spPr>
      </p:sp>
      <p:sp>
        <p:nvSpPr>
          <p:cNvPr name="Freeform 21" id="21"/>
          <p:cNvSpPr/>
          <p:nvPr/>
        </p:nvSpPr>
        <p:spPr>
          <a:xfrm flipH="false" flipV="false" rot="-5400000">
            <a:off x="381960" y="8088245"/>
            <a:ext cx="1834297" cy="1834297"/>
          </a:xfrm>
          <a:custGeom>
            <a:avLst/>
            <a:gdLst/>
            <a:ahLst/>
            <a:cxnLst/>
            <a:rect r="r" b="b" t="t" l="l"/>
            <a:pathLst>
              <a:path h="1834297" w="1834297">
                <a:moveTo>
                  <a:pt x="0" y="0"/>
                </a:moveTo>
                <a:lnTo>
                  <a:pt x="1834297" y="0"/>
                </a:lnTo>
                <a:lnTo>
                  <a:pt x="1834297" y="1834296"/>
                </a:lnTo>
                <a:lnTo>
                  <a:pt x="0" y="1834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8008375" y="4445846"/>
            <a:ext cx="9466816" cy="2611120"/>
          </a:xfrm>
          <a:prstGeom prst="rect">
            <a:avLst/>
          </a:prstGeom>
        </p:spPr>
        <p:txBody>
          <a:bodyPr anchor="t" rtlCol="false" tIns="0" lIns="0" bIns="0" rIns="0">
            <a:spAutoFit/>
          </a:bodyPr>
          <a:lstStyle/>
          <a:p>
            <a:pPr algn="ctr">
              <a:lnSpc>
                <a:spcPts val="5179"/>
              </a:lnSpc>
            </a:pPr>
            <a:r>
              <a:rPr lang="en-US" sz="3699">
                <a:solidFill>
                  <a:srgbClr val="695941"/>
                </a:solidFill>
                <a:latin typeface="Barlow Light"/>
              </a:rPr>
              <a:t>"Analisis Sosial Ekonomi Negara-Negara di Seluruh Dunia Menggunakan Data Mining: Menemukan Pola dan Faktor Kunci yang Mempengaruhi Kesejahteraan Negara"</a:t>
            </a:r>
          </a:p>
        </p:txBody>
      </p:sp>
      <p:sp>
        <p:nvSpPr>
          <p:cNvPr name="TextBox 23" id="23"/>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42</a:t>
            </a:r>
          </a:p>
        </p:txBody>
      </p:sp>
      <p:sp>
        <p:nvSpPr>
          <p:cNvPr name="TextBox 24" id="24"/>
          <p:cNvSpPr txBox="true"/>
          <p:nvPr/>
        </p:nvSpPr>
        <p:spPr>
          <a:xfrm rot="0">
            <a:off x="759277" y="3989600"/>
            <a:ext cx="6172596" cy="1141092"/>
          </a:xfrm>
          <a:prstGeom prst="rect">
            <a:avLst/>
          </a:prstGeom>
        </p:spPr>
        <p:txBody>
          <a:bodyPr anchor="t" rtlCol="false" tIns="0" lIns="0" bIns="0" rIns="0">
            <a:spAutoFit/>
          </a:bodyPr>
          <a:lstStyle/>
          <a:p>
            <a:pPr algn="r">
              <a:lnSpc>
                <a:spcPts val="8639"/>
              </a:lnSpc>
            </a:pPr>
            <a:r>
              <a:rPr lang="en-US" sz="7999">
                <a:solidFill>
                  <a:srgbClr val="695941"/>
                </a:solidFill>
                <a:latin typeface="Barlow SemiCondensed Italics"/>
              </a:rPr>
              <a:t>UNSUPERVISED </a:t>
            </a:r>
          </a:p>
        </p:txBody>
      </p:sp>
      <p:grpSp>
        <p:nvGrpSpPr>
          <p:cNvPr name="Group 25" id="25"/>
          <p:cNvGrpSpPr/>
          <p:nvPr/>
        </p:nvGrpSpPr>
        <p:grpSpPr>
          <a:xfrm rot="0">
            <a:off x="-578688" y="313764"/>
            <a:ext cx="5256593" cy="793952"/>
            <a:chOff x="0" y="0"/>
            <a:chExt cx="4036038" cy="609600"/>
          </a:xfrm>
        </p:grpSpPr>
        <p:sp>
          <p:nvSpPr>
            <p:cNvPr name="Freeform 26" id="26"/>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7" id="27"/>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9" id="29"/>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30" id="30"/>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31" id="31"/>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Tree>
  </p:cSld>
  <p:clrMapOvr>
    <a:masterClrMapping/>
  </p:clrMapOvr>
</p:sld>
</file>

<file path=ppt/slides/slide43.xml><?xml version="1.0" encoding="utf-8"?>
<p:sld xmlns:p="http://schemas.openxmlformats.org/presentationml/2006/main" xmlns:a="http://schemas.openxmlformats.org/drawingml/2006/main">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61786" y="4296942"/>
            <a:ext cx="3089421" cy="1977272"/>
            <a:chOff x="0" y="0"/>
            <a:chExt cx="812800" cy="520203"/>
          </a:xfrm>
        </p:grpSpPr>
        <p:sp>
          <p:nvSpPr>
            <p:cNvPr name="Freeform 12" id="12"/>
            <p:cNvSpPr/>
            <p:nvPr/>
          </p:nvSpPr>
          <p:spPr>
            <a:xfrm flipH="false" flipV="false" rot="0">
              <a:off x="0" y="0"/>
              <a:ext cx="812800" cy="520203"/>
            </a:xfrm>
            <a:custGeom>
              <a:avLst/>
              <a:gdLst/>
              <a:ahLst/>
              <a:cxnLst/>
              <a:rect r="r" b="b" t="t" l="l"/>
              <a:pathLst>
                <a:path h="520203" w="812800">
                  <a:moveTo>
                    <a:pt x="0" y="0"/>
                  </a:moveTo>
                  <a:lnTo>
                    <a:pt x="609600" y="0"/>
                  </a:lnTo>
                  <a:lnTo>
                    <a:pt x="812800" y="260102"/>
                  </a:lnTo>
                  <a:lnTo>
                    <a:pt x="609600" y="520203"/>
                  </a:lnTo>
                  <a:lnTo>
                    <a:pt x="0" y="520203"/>
                  </a:lnTo>
                  <a:lnTo>
                    <a:pt x="203200" y="260102"/>
                  </a:lnTo>
                  <a:lnTo>
                    <a:pt x="0" y="0"/>
                  </a:lnTo>
                  <a:close/>
                </a:path>
              </a:pathLst>
            </a:custGeom>
            <a:solidFill>
              <a:srgbClr val="FFFFFF"/>
            </a:solidFill>
          </p:spPr>
        </p:sp>
        <p:sp>
          <p:nvSpPr>
            <p:cNvPr name="TextBox 13" id="13"/>
            <p:cNvSpPr txBox="true"/>
            <p:nvPr/>
          </p:nvSpPr>
          <p:spPr>
            <a:xfrm>
              <a:off x="177800" y="-47625"/>
              <a:ext cx="558800" cy="567828"/>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5851862" y="2125003"/>
            <a:ext cx="6376568" cy="630027"/>
            <a:chOff x="0" y="0"/>
            <a:chExt cx="4435820" cy="438275"/>
          </a:xfrm>
        </p:grpSpPr>
        <p:sp>
          <p:nvSpPr>
            <p:cNvPr name="Freeform 15" id="15"/>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16" id="16"/>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7" id="17"/>
          <p:cNvSpPr txBox="true"/>
          <p:nvPr/>
        </p:nvSpPr>
        <p:spPr>
          <a:xfrm rot="0">
            <a:off x="5044043" y="1480341"/>
            <a:ext cx="8199915" cy="1111250"/>
          </a:xfrm>
          <a:prstGeom prst="rect">
            <a:avLst/>
          </a:prstGeom>
        </p:spPr>
        <p:txBody>
          <a:bodyPr anchor="t" rtlCol="false" tIns="0" lIns="0" bIns="0" rIns="0">
            <a:spAutoFit/>
          </a:bodyPr>
          <a:lstStyle/>
          <a:p>
            <a:pPr algn="ctr">
              <a:lnSpc>
                <a:spcPts val="9100"/>
              </a:lnSpc>
            </a:pPr>
            <a:r>
              <a:rPr lang="en-US" sz="6500">
                <a:solidFill>
                  <a:srgbClr val="695941"/>
                </a:solidFill>
                <a:latin typeface="Barlow SemiCondensed Italics"/>
              </a:rPr>
              <a:t>Alur CRISP-DM</a:t>
            </a:r>
          </a:p>
        </p:txBody>
      </p:sp>
      <p:sp>
        <p:nvSpPr>
          <p:cNvPr name="TextBox 18" id="18"/>
          <p:cNvSpPr txBox="true"/>
          <p:nvPr/>
        </p:nvSpPr>
        <p:spPr>
          <a:xfrm rot="0">
            <a:off x="1195132" y="4893149"/>
            <a:ext cx="2185598" cy="737234"/>
          </a:xfrm>
          <a:prstGeom prst="rect">
            <a:avLst/>
          </a:prstGeom>
        </p:spPr>
        <p:txBody>
          <a:bodyPr anchor="t" rtlCol="false" tIns="0" lIns="0" bIns="0" rIns="0">
            <a:spAutoFit/>
          </a:bodyPr>
          <a:lstStyle/>
          <a:p>
            <a:pPr algn="ctr">
              <a:lnSpc>
                <a:spcPts val="2940"/>
              </a:lnSpc>
            </a:pPr>
            <a:r>
              <a:rPr lang="en-US" sz="2100">
                <a:solidFill>
                  <a:srgbClr val="695941"/>
                </a:solidFill>
                <a:latin typeface="Barlow Light Bold Italics"/>
              </a:rPr>
              <a:t>BUSINESS UNDERSTANDING</a:t>
            </a:r>
          </a:p>
        </p:txBody>
      </p:sp>
      <p:grpSp>
        <p:nvGrpSpPr>
          <p:cNvPr name="Group 19" id="19"/>
          <p:cNvGrpSpPr/>
          <p:nvPr/>
        </p:nvGrpSpPr>
        <p:grpSpPr>
          <a:xfrm rot="0">
            <a:off x="3418830" y="4296942"/>
            <a:ext cx="3089421" cy="1977272"/>
            <a:chOff x="0" y="0"/>
            <a:chExt cx="812800" cy="520203"/>
          </a:xfrm>
        </p:grpSpPr>
        <p:sp>
          <p:nvSpPr>
            <p:cNvPr name="Freeform 20" id="20"/>
            <p:cNvSpPr/>
            <p:nvPr/>
          </p:nvSpPr>
          <p:spPr>
            <a:xfrm flipH="false" flipV="false" rot="0">
              <a:off x="0" y="0"/>
              <a:ext cx="812800" cy="520203"/>
            </a:xfrm>
            <a:custGeom>
              <a:avLst/>
              <a:gdLst/>
              <a:ahLst/>
              <a:cxnLst/>
              <a:rect r="r" b="b" t="t" l="l"/>
              <a:pathLst>
                <a:path h="520203" w="812800">
                  <a:moveTo>
                    <a:pt x="0" y="0"/>
                  </a:moveTo>
                  <a:lnTo>
                    <a:pt x="609600" y="0"/>
                  </a:lnTo>
                  <a:lnTo>
                    <a:pt x="812800" y="260102"/>
                  </a:lnTo>
                  <a:lnTo>
                    <a:pt x="609600" y="520203"/>
                  </a:lnTo>
                  <a:lnTo>
                    <a:pt x="0" y="520203"/>
                  </a:lnTo>
                  <a:lnTo>
                    <a:pt x="203200" y="260102"/>
                  </a:lnTo>
                  <a:lnTo>
                    <a:pt x="0" y="0"/>
                  </a:lnTo>
                  <a:close/>
                </a:path>
              </a:pathLst>
            </a:custGeom>
            <a:solidFill>
              <a:srgbClr val="A69580"/>
            </a:solidFill>
          </p:spPr>
        </p:sp>
        <p:sp>
          <p:nvSpPr>
            <p:cNvPr name="TextBox 21" id="21"/>
            <p:cNvSpPr txBox="true"/>
            <p:nvPr/>
          </p:nvSpPr>
          <p:spPr>
            <a:xfrm>
              <a:off x="177800" y="-47625"/>
              <a:ext cx="558800" cy="567828"/>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6508251" y="4201316"/>
            <a:ext cx="2185598" cy="1562100"/>
          </a:xfrm>
          <a:prstGeom prst="rect">
            <a:avLst/>
          </a:prstGeom>
        </p:spPr>
        <p:txBody>
          <a:bodyPr anchor="t" rtlCol="false" tIns="0" lIns="0" bIns="0" rIns="0">
            <a:spAutoFit/>
          </a:bodyPr>
          <a:lstStyle/>
          <a:p>
            <a:pPr algn="ctr">
              <a:lnSpc>
                <a:spcPts val="6299"/>
              </a:lnSpc>
            </a:pPr>
            <a:r>
              <a:rPr lang="en-US" sz="4500">
                <a:solidFill>
                  <a:srgbClr val="FFFFFF"/>
                </a:solidFill>
                <a:latin typeface="Barlow Light Italics"/>
              </a:rPr>
              <a:t>Alur</a:t>
            </a:r>
          </a:p>
          <a:p>
            <a:pPr algn="ctr">
              <a:lnSpc>
                <a:spcPts val="6299"/>
              </a:lnSpc>
            </a:pPr>
            <a:r>
              <a:rPr lang="en-US" sz="4500">
                <a:solidFill>
                  <a:srgbClr val="FFFFFF"/>
                </a:solidFill>
                <a:latin typeface="Barlow Light Italics"/>
              </a:rPr>
              <a:t>2</a:t>
            </a:r>
          </a:p>
        </p:txBody>
      </p:sp>
      <p:grpSp>
        <p:nvGrpSpPr>
          <p:cNvPr name="Group 23" id="23"/>
          <p:cNvGrpSpPr/>
          <p:nvPr/>
        </p:nvGrpSpPr>
        <p:grpSpPr>
          <a:xfrm rot="0">
            <a:off x="6242788" y="4296942"/>
            <a:ext cx="3089421" cy="1977272"/>
            <a:chOff x="0" y="0"/>
            <a:chExt cx="812800" cy="520203"/>
          </a:xfrm>
        </p:grpSpPr>
        <p:sp>
          <p:nvSpPr>
            <p:cNvPr name="Freeform 24" id="24"/>
            <p:cNvSpPr/>
            <p:nvPr/>
          </p:nvSpPr>
          <p:spPr>
            <a:xfrm flipH="false" flipV="false" rot="0">
              <a:off x="0" y="0"/>
              <a:ext cx="812800" cy="520203"/>
            </a:xfrm>
            <a:custGeom>
              <a:avLst/>
              <a:gdLst/>
              <a:ahLst/>
              <a:cxnLst/>
              <a:rect r="r" b="b" t="t" l="l"/>
              <a:pathLst>
                <a:path h="520203" w="812800">
                  <a:moveTo>
                    <a:pt x="0" y="0"/>
                  </a:moveTo>
                  <a:lnTo>
                    <a:pt x="609600" y="0"/>
                  </a:lnTo>
                  <a:lnTo>
                    <a:pt x="812800" y="260102"/>
                  </a:lnTo>
                  <a:lnTo>
                    <a:pt x="609600" y="520203"/>
                  </a:lnTo>
                  <a:lnTo>
                    <a:pt x="0" y="520203"/>
                  </a:lnTo>
                  <a:lnTo>
                    <a:pt x="203200" y="260102"/>
                  </a:lnTo>
                  <a:lnTo>
                    <a:pt x="0" y="0"/>
                  </a:lnTo>
                  <a:close/>
                </a:path>
              </a:pathLst>
            </a:custGeom>
            <a:solidFill>
              <a:srgbClr val="D5C5AC"/>
            </a:solidFill>
          </p:spPr>
        </p:sp>
        <p:sp>
          <p:nvSpPr>
            <p:cNvPr name="TextBox 25" id="25"/>
            <p:cNvSpPr txBox="true"/>
            <p:nvPr/>
          </p:nvSpPr>
          <p:spPr>
            <a:xfrm>
              <a:off x="177800" y="-47625"/>
              <a:ext cx="558800" cy="567828"/>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9144000" y="4296942"/>
            <a:ext cx="3089421" cy="1977272"/>
            <a:chOff x="0" y="0"/>
            <a:chExt cx="812800" cy="520203"/>
          </a:xfrm>
        </p:grpSpPr>
        <p:sp>
          <p:nvSpPr>
            <p:cNvPr name="Freeform 27" id="27"/>
            <p:cNvSpPr/>
            <p:nvPr/>
          </p:nvSpPr>
          <p:spPr>
            <a:xfrm flipH="false" flipV="false" rot="0">
              <a:off x="0" y="0"/>
              <a:ext cx="812800" cy="520203"/>
            </a:xfrm>
            <a:custGeom>
              <a:avLst/>
              <a:gdLst/>
              <a:ahLst/>
              <a:cxnLst/>
              <a:rect r="r" b="b" t="t" l="l"/>
              <a:pathLst>
                <a:path h="520203" w="812800">
                  <a:moveTo>
                    <a:pt x="0" y="0"/>
                  </a:moveTo>
                  <a:lnTo>
                    <a:pt x="609600" y="0"/>
                  </a:lnTo>
                  <a:lnTo>
                    <a:pt x="812800" y="260102"/>
                  </a:lnTo>
                  <a:lnTo>
                    <a:pt x="609600" y="520203"/>
                  </a:lnTo>
                  <a:lnTo>
                    <a:pt x="0" y="520203"/>
                  </a:lnTo>
                  <a:lnTo>
                    <a:pt x="203200" y="260102"/>
                  </a:lnTo>
                  <a:lnTo>
                    <a:pt x="0" y="0"/>
                  </a:lnTo>
                  <a:close/>
                </a:path>
              </a:pathLst>
            </a:custGeom>
            <a:solidFill>
              <a:srgbClr val="E6DBC9"/>
            </a:solidFill>
          </p:spPr>
        </p:sp>
        <p:sp>
          <p:nvSpPr>
            <p:cNvPr name="TextBox 28" id="28"/>
            <p:cNvSpPr txBox="true"/>
            <p:nvPr/>
          </p:nvSpPr>
          <p:spPr>
            <a:xfrm>
              <a:off x="177800" y="-47625"/>
              <a:ext cx="558800" cy="567828"/>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16641156" y="9128590"/>
            <a:ext cx="2358485" cy="793952"/>
            <a:chOff x="0" y="0"/>
            <a:chExt cx="1810856" cy="609600"/>
          </a:xfrm>
        </p:grpSpPr>
        <p:sp>
          <p:nvSpPr>
            <p:cNvPr name="Freeform 30" id="30"/>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31" id="31"/>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43</a:t>
            </a:r>
          </a:p>
        </p:txBody>
      </p:sp>
      <p:grpSp>
        <p:nvGrpSpPr>
          <p:cNvPr name="Group 33" id="33"/>
          <p:cNvGrpSpPr/>
          <p:nvPr/>
        </p:nvGrpSpPr>
        <p:grpSpPr>
          <a:xfrm rot="0">
            <a:off x="-578688" y="313764"/>
            <a:ext cx="5256593" cy="793952"/>
            <a:chOff x="0" y="0"/>
            <a:chExt cx="4036038" cy="609600"/>
          </a:xfrm>
        </p:grpSpPr>
        <p:sp>
          <p:nvSpPr>
            <p:cNvPr name="Freeform 34" id="34"/>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35" id="35"/>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37" id="37"/>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38" id="38"/>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TextBox 39" id="39"/>
          <p:cNvSpPr txBox="true"/>
          <p:nvPr/>
        </p:nvSpPr>
        <p:spPr>
          <a:xfrm rot="0">
            <a:off x="13957614" y="644065"/>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
        <p:nvSpPr>
          <p:cNvPr name="AutoShape 40" id="40"/>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grpSp>
        <p:nvGrpSpPr>
          <p:cNvPr name="Group 41" id="41"/>
          <p:cNvGrpSpPr/>
          <p:nvPr/>
        </p:nvGrpSpPr>
        <p:grpSpPr>
          <a:xfrm rot="0">
            <a:off x="11937853" y="4296942"/>
            <a:ext cx="3089421" cy="1977272"/>
            <a:chOff x="0" y="0"/>
            <a:chExt cx="812800" cy="520203"/>
          </a:xfrm>
        </p:grpSpPr>
        <p:sp>
          <p:nvSpPr>
            <p:cNvPr name="Freeform 42" id="42"/>
            <p:cNvSpPr/>
            <p:nvPr/>
          </p:nvSpPr>
          <p:spPr>
            <a:xfrm flipH="false" flipV="false" rot="0">
              <a:off x="0" y="0"/>
              <a:ext cx="812800" cy="520203"/>
            </a:xfrm>
            <a:custGeom>
              <a:avLst/>
              <a:gdLst/>
              <a:ahLst/>
              <a:cxnLst/>
              <a:rect r="r" b="b" t="t" l="l"/>
              <a:pathLst>
                <a:path h="520203" w="812800">
                  <a:moveTo>
                    <a:pt x="0" y="0"/>
                  </a:moveTo>
                  <a:lnTo>
                    <a:pt x="609600" y="0"/>
                  </a:lnTo>
                  <a:lnTo>
                    <a:pt x="812800" y="260102"/>
                  </a:lnTo>
                  <a:lnTo>
                    <a:pt x="609600" y="520203"/>
                  </a:lnTo>
                  <a:lnTo>
                    <a:pt x="0" y="520203"/>
                  </a:lnTo>
                  <a:lnTo>
                    <a:pt x="203200" y="260102"/>
                  </a:lnTo>
                  <a:lnTo>
                    <a:pt x="0" y="0"/>
                  </a:lnTo>
                  <a:close/>
                </a:path>
              </a:pathLst>
            </a:custGeom>
            <a:solidFill>
              <a:srgbClr val="FFFFFF"/>
            </a:solidFill>
          </p:spPr>
        </p:sp>
        <p:sp>
          <p:nvSpPr>
            <p:cNvPr name="TextBox 43" id="43"/>
            <p:cNvSpPr txBox="true"/>
            <p:nvPr/>
          </p:nvSpPr>
          <p:spPr>
            <a:xfrm>
              <a:off x="177800" y="-47625"/>
              <a:ext cx="558800" cy="567828"/>
            </a:xfrm>
            <a:prstGeom prst="rect">
              <a:avLst/>
            </a:prstGeom>
          </p:spPr>
          <p:txBody>
            <a:bodyPr anchor="ctr" rtlCol="false" tIns="50800" lIns="50800" bIns="50800" rIns="50800"/>
            <a:lstStyle/>
            <a:p>
              <a:pPr algn="ctr">
                <a:lnSpc>
                  <a:spcPts val="2659"/>
                </a:lnSpc>
              </a:pPr>
            </a:p>
          </p:txBody>
        </p:sp>
      </p:grpSp>
      <p:grpSp>
        <p:nvGrpSpPr>
          <p:cNvPr name="Group 44" id="44"/>
          <p:cNvGrpSpPr/>
          <p:nvPr/>
        </p:nvGrpSpPr>
        <p:grpSpPr>
          <a:xfrm rot="0">
            <a:off x="14667643" y="4277516"/>
            <a:ext cx="3089421" cy="1977272"/>
            <a:chOff x="0" y="0"/>
            <a:chExt cx="812800" cy="520203"/>
          </a:xfrm>
        </p:grpSpPr>
        <p:sp>
          <p:nvSpPr>
            <p:cNvPr name="Freeform 45" id="45"/>
            <p:cNvSpPr/>
            <p:nvPr/>
          </p:nvSpPr>
          <p:spPr>
            <a:xfrm flipH="false" flipV="false" rot="0">
              <a:off x="0" y="0"/>
              <a:ext cx="812800" cy="520203"/>
            </a:xfrm>
            <a:custGeom>
              <a:avLst/>
              <a:gdLst/>
              <a:ahLst/>
              <a:cxnLst/>
              <a:rect r="r" b="b" t="t" l="l"/>
              <a:pathLst>
                <a:path h="520203" w="812800">
                  <a:moveTo>
                    <a:pt x="0" y="0"/>
                  </a:moveTo>
                  <a:lnTo>
                    <a:pt x="609600" y="0"/>
                  </a:lnTo>
                  <a:lnTo>
                    <a:pt x="812800" y="260102"/>
                  </a:lnTo>
                  <a:lnTo>
                    <a:pt x="609600" y="520203"/>
                  </a:lnTo>
                  <a:lnTo>
                    <a:pt x="0" y="520203"/>
                  </a:lnTo>
                  <a:lnTo>
                    <a:pt x="203200" y="260102"/>
                  </a:lnTo>
                  <a:lnTo>
                    <a:pt x="0" y="0"/>
                  </a:lnTo>
                  <a:close/>
                </a:path>
              </a:pathLst>
            </a:custGeom>
            <a:solidFill>
              <a:srgbClr val="A69580"/>
            </a:solidFill>
          </p:spPr>
        </p:sp>
        <p:sp>
          <p:nvSpPr>
            <p:cNvPr name="TextBox 46" id="46"/>
            <p:cNvSpPr txBox="true"/>
            <p:nvPr/>
          </p:nvSpPr>
          <p:spPr>
            <a:xfrm>
              <a:off x="177800" y="-47625"/>
              <a:ext cx="558800" cy="567828"/>
            </a:xfrm>
            <a:prstGeom prst="rect">
              <a:avLst/>
            </a:prstGeom>
          </p:spPr>
          <p:txBody>
            <a:bodyPr anchor="ctr" rtlCol="false" tIns="50800" lIns="50800" bIns="50800" rIns="50800"/>
            <a:lstStyle/>
            <a:p>
              <a:pPr algn="ctr">
                <a:lnSpc>
                  <a:spcPts val="2659"/>
                </a:lnSpc>
              </a:pPr>
            </a:p>
          </p:txBody>
        </p:sp>
      </p:grpSp>
      <p:sp>
        <p:nvSpPr>
          <p:cNvPr name="TextBox 47" id="47"/>
          <p:cNvSpPr txBox="true"/>
          <p:nvPr/>
        </p:nvSpPr>
        <p:spPr>
          <a:xfrm rot="0">
            <a:off x="4057190" y="4893149"/>
            <a:ext cx="2185598" cy="737234"/>
          </a:xfrm>
          <a:prstGeom prst="rect">
            <a:avLst/>
          </a:prstGeom>
        </p:spPr>
        <p:txBody>
          <a:bodyPr anchor="t" rtlCol="false" tIns="0" lIns="0" bIns="0" rIns="0">
            <a:spAutoFit/>
          </a:bodyPr>
          <a:lstStyle/>
          <a:p>
            <a:pPr algn="ctr">
              <a:lnSpc>
                <a:spcPts val="2940"/>
              </a:lnSpc>
            </a:pPr>
            <a:r>
              <a:rPr lang="en-US" sz="2100">
                <a:solidFill>
                  <a:srgbClr val="FFFFFF"/>
                </a:solidFill>
                <a:latin typeface="Barlow Light Bold Italics"/>
              </a:rPr>
              <a:t>DATA UNDERSTANDING</a:t>
            </a:r>
          </a:p>
        </p:txBody>
      </p:sp>
      <p:sp>
        <p:nvSpPr>
          <p:cNvPr name="TextBox 48" id="48"/>
          <p:cNvSpPr txBox="true"/>
          <p:nvPr/>
        </p:nvSpPr>
        <p:spPr>
          <a:xfrm rot="0">
            <a:off x="6917826" y="4893149"/>
            <a:ext cx="2185598" cy="737234"/>
          </a:xfrm>
          <a:prstGeom prst="rect">
            <a:avLst/>
          </a:prstGeom>
        </p:spPr>
        <p:txBody>
          <a:bodyPr anchor="t" rtlCol="false" tIns="0" lIns="0" bIns="0" rIns="0">
            <a:spAutoFit/>
          </a:bodyPr>
          <a:lstStyle/>
          <a:p>
            <a:pPr algn="ctr">
              <a:lnSpc>
                <a:spcPts val="2940"/>
              </a:lnSpc>
            </a:pPr>
            <a:r>
              <a:rPr lang="en-US" sz="2100">
                <a:solidFill>
                  <a:srgbClr val="695941"/>
                </a:solidFill>
                <a:latin typeface="Barlow Light Bold Italics"/>
              </a:rPr>
              <a:t>EXPLORE</a:t>
            </a:r>
          </a:p>
          <a:p>
            <a:pPr algn="ctr">
              <a:lnSpc>
                <a:spcPts val="2940"/>
              </a:lnSpc>
            </a:pPr>
            <a:r>
              <a:rPr lang="en-US" sz="2100">
                <a:solidFill>
                  <a:srgbClr val="695941"/>
                </a:solidFill>
                <a:latin typeface="Barlow Light Bold Italics"/>
              </a:rPr>
              <a:t>DATA</a:t>
            </a:r>
          </a:p>
        </p:txBody>
      </p:sp>
      <p:sp>
        <p:nvSpPr>
          <p:cNvPr name="TextBox 49" id="49"/>
          <p:cNvSpPr txBox="true"/>
          <p:nvPr/>
        </p:nvSpPr>
        <p:spPr>
          <a:xfrm rot="0">
            <a:off x="9741784" y="4893149"/>
            <a:ext cx="2185598" cy="737234"/>
          </a:xfrm>
          <a:prstGeom prst="rect">
            <a:avLst/>
          </a:prstGeom>
        </p:spPr>
        <p:txBody>
          <a:bodyPr anchor="t" rtlCol="false" tIns="0" lIns="0" bIns="0" rIns="0">
            <a:spAutoFit/>
          </a:bodyPr>
          <a:lstStyle/>
          <a:p>
            <a:pPr algn="ctr">
              <a:lnSpc>
                <a:spcPts val="2940"/>
              </a:lnSpc>
            </a:pPr>
            <a:r>
              <a:rPr lang="en-US" sz="2100">
                <a:solidFill>
                  <a:srgbClr val="695941"/>
                </a:solidFill>
                <a:latin typeface="Barlow Light Bold Italics"/>
              </a:rPr>
              <a:t>DATA PREPARATION</a:t>
            </a:r>
          </a:p>
        </p:txBody>
      </p:sp>
      <p:sp>
        <p:nvSpPr>
          <p:cNvPr name="TextBox 50" id="50"/>
          <p:cNvSpPr txBox="true"/>
          <p:nvPr/>
        </p:nvSpPr>
        <p:spPr>
          <a:xfrm rot="0">
            <a:off x="12627680" y="5078886"/>
            <a:ext cx="2185598" cy="365759"/>
          </a:xfrm>
          <a:prstGeom prst="rect">
            <a:avLst/>
          </a:prstGeom>
        </p:spPr>
        <p:txBody>
          <a:bodyPr anchor="t" rtlCol="false" tIns="0" lIns="0" bIns="0" rIns="0">
            <a:spAutoFit/>
          </a:bodyPr>
          <a:lstStyle/>
          <a:p>
            <a:pPr algn="ctr">
              <a:lnSpc>
                <a:spcPts val="2940"/>
              </a:lnSpc>
            </a:pPr>
            <a:r>
              <a:rPr lang="en-US" sz="2100">
                <a:solidFill>
                  <a:srgbClr val="695941"/>
                </a:solidFill>
                <a:latin typeface="Barlow Light Bold Italics"/>
              </a:rPr>
              <a:t>MODELLING</a:t>
            </a:r>
          </a:p>
        </p:txBody>
      </p:sp>
      <p:sp>
        <p:nvSpPr>
          <p:cNvPr name="TextBox 51" id="51"/>
          <p:cNvSpPr txBox="true"/>
          <p:nvPr/>
        </p:nvSpPr>
        <p:spPr>
          <a:xfrm rot="0">
            <a:off x="15436849" y="5059459"/>
            <a:ext cx="2185598" cy="365759"/>
          </a:xfrm>
          <a:prstGeom prst="rect">
            <a:avLst/>
          </a:prstGeom>
        </p:spPr>
        <p:txBody>
          <a:bodyPr anchor="t" rtlCol="false" tIns="0" lIns="0" bIns="0" rIns="0">
            <a:spAutoFit/>
          </a:bodyPr>
          <a:lstStyle/>
          <a:p>
            <a:pPr algn="ctr">
              <a:lnSpc>
                <a:spcPts val="2940"/>
              </a:lnSpc>
            </a:pPr>
            <a:r>
              <a:rPr lang="en-US" sz="2100">
                <a:solidFill>
                  <a:srgbClr val="FFFFFF"/>
                </a:solidFill>
                <a:latin typeface="Barlow Light Bold Italics"/>
              </a:rPr>
              <a:t>DEPLOYMENT</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8F7F6A"/>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A69580"/>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A69580"/>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A69580"/>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02516" y="2517845"/>
            <a:ext cx="19093032" cy="6114037"/>
            <a:chOff x="0" y="0"/>
            <a:chExt cx="5028618" cy="1610281"/>
          </a:xfrm>
        </p:grpSpPr>
        <p:sp>
          <p:nvSpPr>
            <p:cNvPr name="Freeform 15" id="15"/>
            <p:cNvSpPr/>
            <p:nvPr/>
          </p:nvSpPr>
          <p:spPr>
            <a:xfrm flipH="false" flipV="false" rot="0">
              <a:off x="0" y="0"/>
              <a:ext cx="5028617" cy="1610281"/>
            </a:xfrm>
            <a:custGeom>
              <a:avLst/>
              <a:gdLst/>
              <a:ahLst/>
              <a:cxnLst/>
              <a:rect r="r" b="b" t="t" l="l"/>
              <a:pathLst>
                <a:path h="1610281" w="5028617">
                  <a:moveTo>
                    <a:pt x="0" y="0"/>
                  </a:moveTo>
                  <a:lnTo>
                    <a:pt x="5028617" y="0"/>
                  </a:lnTo>
                  <a:lnTo>
                    <a:pt x="5028617" y="1610281"/>
                  </a:lnTo>
                  <a:lnTo>
                    <a:pt x="0" y="1610281"/>
                  </a:lnTo>
                  <a:close/>
                </a:path>
              </a:pathLst>
            </a:custGeom>
            <a:solidFill>
              <a:srgbClr val="A69580">
                <a:alpha val="88627"/>
              </a:srgbClr>
            </a:solidFill>
          </p:spPr>
        </p:sp>
        <p:sp>
          <p:nvSpPr>
            <p:cNvPr name="TextBox 16" id="16"/>
            <p:cNvSpPr txBox="true"/>
            <p:nvPr/>
          </p:nvSpPr>
          <p:spPr>
            <a:xfrm>
              <a:off x="0" y="-47625"/>
              <a:ext cx="5028618" cy="165790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true" flipV="true" rot="0">
            <a:off x="1282044" y="8631882"/>
            <a:ext cx="1535129" cy="770356"/>
          </a:xfrm>
          <a:custGeom>
            <a:avLst/>
            <a:gdLst/>
            <a:ahLst/>
            <a:cxnLst/>
            <a:rect r="r" b="b" t="t" l="l"/>
            <a:pathLst>
              <a:path h="770356" w="1535129">
                <a:moveTo>
                  <a:pt x="1535129" y="770356"/>
                </a:moveTo>
                <a:lnTo>
                  <a:pt x="0" y="770356"/>
                </a:lnTo>
                <a:lnTo>
                  <a:pt x="0" y="0"/>
                </a:lnTo>
                <a:lnTo>
                  <a:pt x="1535129" y="0"/>
                </a:lnTo>
                <a:lnTo>
                  <a:pt x="1535129" y="7703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TextBox 25" id="25"/>
          <p:cNvSpPr txBox="true"/>
          <p:nvPr/>
        </p:nvSpPr>
        <p:spPr>
          <a:xfrm rot="0">
            <a:off x="16314431" y="9237376"/>
            <a:ext cx="1344853" cy="523875"/>
          </a:xfrm>
          <a:prstGeom prst="rect">
            <a:avLst/>
          </a:prstGeom>
        </p:spPr>
        <p:txBody>
          <a:bodyPr anchor="t" rtlCol="false" tIns="0" lIns="0" bIns="0" rIns="0">
            <a:spAutoFit/>
          </a:bodyPr>
          <a:lstStyle/>
          <a:p>
            <a:pPr algn="r">
              <a:lnSpc>
                <a:spcPts val="4200"/>
              </a:lnSpc>
            </a:pPr>
            <a:r>
              <a:rPr lang="en-US" sz="3000">
                <a:solidFill>
                  <a:srgbClr val="695941"/>
                </a:solidFill>
                <a:latin typeface="Antic Italics"/>
              </a:rPr>
              <a:t>44</a:t>
            </a:r>
          </a:p>
        </p:txBody>
      </p:sp>
      <p:sp>
        <p:nvSpPr>
          <p:cNvPr name="TextBox 26" id="26"/>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FFFFFF"/>
                </a:solidFill>
                <a:latin typeface="Antic Italics"/>
              </a:rPr>
              <a:t>UNSUPERVISED</a:t>
            </a:r>
          </a:p>
        </p:txBody>
      </p:sp>
      <p:sp>
        <p:nvSpPr>
          <p:cNvPr name="TextBox 27" id="27"/>
          <p:cNvSpPr txBox="true"/>
          <p:nvPr/>
        </p:nvSpPr>
        <p:spPr>
          <a:xfrm rot="0">
            <a:off x="5762515" y="3743912"/>
            <a:ext cx="6762970" cy="2236470"/>
          </a:xfrm>
          <a:prstGeom prst="rect">
            <a:avLst/>
          </a:prstGeom>
        </p:spPr>
        <p:txBody>
          <a:bodyPr anchor="t" rtlCol="false" tIns="0" lIns="0" bIns="0" rIns="0">
            <a:spAutoFit/>
          </a:bodyPr>
          <a:lstStyle/>
          <a:p>
            <a:pPr algn="ctr">
              <a:lnSpc>
                <a:spcPts val="8640"/>
              </a:lnSpc>
            </a:pPr>
            <a:r>
              <a:rPr lang="en-US" sz="8000">
                <a:solidFill>
                  <a:srgbClr val="FFFFFF"/>
                </a:solidFill>
                <a:latin typeface="Barlow SemiCondensed Italics"/>
              </a:rPr>
              <a:t>BUSINESS UNDERSTANDING</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AutoShape 14" id="14"/>
          <p:cNvSpPr/>
          <p:nvPr/>
        </p:nvSpPr>
        <p:spPr>
          <a:xfrm rot="-4297112">
            <a:off x="3720539" y="5404324"/>
            <a:ext cx="6492240" cy="0"/>
          </a:xfrm>
          <a:prstGeom prst="line">
            <a:avLst/>
          </a:prstGeom>
          <a:ln cap="flat" w="38100">
            <a:solidFill>
              <a:srgbClr val="CDBEAA"/>
            </a:solidFill>
            <a:prstDash val="solid"/>
            <a:headEnd type="none" len="sm" w="sm"/>
            <a:tailEnd type="none" len="sm" w="sm"/>
          </a:ln>
        </p:spPr>
      </p:sp>
      <p:sp>
        <p:nvSpPr>
          <p:cNvPr name="Freeform 15" id="15"/>
          <p:cNvSpPr/>
          <p:nvPr/>
        </p:nvSpPr>
        <p:spPr>
          <a:xfrm flipH="false" flipV="false" rot="-5400000">
            <a:off x="381960" y="8088245"/>
            <a:ext cx="1834297" cy="1834297"/>
          </a:xfrm>
          <a:custGeom>
            <a:avLst/>
            <a:gdLst/>
            <a:ahLst/>
            <a:cxnLst/>
            <a:rect r="r" b="b" t="t" l="l"/>
            <a:pathLst>
              <a:path h="1834297" w="1834297">
                <a:moveTo>
                  <a:pt x="0" y="0"/>
                </a:moveTo>
                <a:lnTo>
                  <a:pt x="1834297" y="0"/>
                </a:lnTo>
                <a:lnTo>
                  <a:pt x="1834297" y="1834296"/>
                </a:lnTo>
                <a:lnTo>
                  <a:pt x="0" y="1834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7562051" y="1916894"/>
            <a:ext cx="10307771" cy="7211695"/>
          </a:xfrm>
          <a:prstGeom prst="rect">
            <a:avLst/>
          </a:prstGeom>
        </p:spPr>
        <p:txBody>
          <a:bodyPr anchor="t" rtlCol="false" tIns="0" lIns="0" bIns="0" rIns="0">
            <a:spAutoFit/>
          </a:bodyPr>
          <a:lstStyle/>
          <a:p>
            <a:pPr algn="just">
              <a:lnSpc>
                <a:spcPts val="5179"/>
              </a:lnSpc>
            </a:pPr>
            <a:r>
              <a:rPr lang="en-US" sz="3699">
                <a:solidFill>
                  <a:srgbClr val="695941"/>
                </a:solidFill>
                <a:latin typeface="Barlow Light"/>
              </a:rPr>
              <a:t>Goals Perusahaan:</a:t>
            </a:r>
          </a:p>
          <a:p>
            <a:pPr algn="just">
              <a:lnSpc>
                <a:spcPts val="5179"/>
              </a:lnSpc>
            </a:pPr>
            <a:r>
              <a:rPr lang="en-US" sz="3699">
                <a:solidFill>
                  <a:srgbClr val="695941"/>
                </a:solidFill>
                <a:latin typeface="Barlow Light"/>
              </a:rPr>
              <a:t>Dataset tersebut merupakan data yang berkaitan dengan beberapa indikator sosial ekonomi dari berbagai negara di dunia. Dataset ini dapat digunakan untuk melakukan analisis dan penelitian dalam berbagai bidang, seperti ekonomi, sosial, politik, atau pendidikan. Beberapa indikator yang terdapat dalam dataset ini antara lain adalah tingkat harapan hidup, PDB per kapita, indeks kebahagiaan, tingkat pengangguran, dan indeks pembangunan manusia.</a:t>
            </a:r>
          </a:p>
        </p:txBody>
      </p:sp>
      <p:sp>
        <p:nvSpPr>
          <p:cNvPr name="TextBox 17" id="17"/>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45</a:t>
            </a:r>
          </a:p>
        </p:txBody>
      </p:sp>
      <p:sp>
        <p:nvSpPr>
          <p:cNvPr name="TextBox 18" id="18"/>
          <p:cNvSpPr txBox="true"/>
          <p:nvPr/>
        </p:nvSpPr>
        <p:spPr>
          <a:xfrm rot="0">
            <a:off x="0" y="4147442"/>
            <a:ext cx="6728999" cy="2236467"/>
          </a:xfrm>
          <a:prstGeom prst="rect">
            <a:avLst/>
          </a:prstGeom>
        </p:spPr>
        <p:txBody>
          <a:bodyPr anchor="t" rtlCol="false" tIns="0" lIns="0" bIns="0" rIns="0">
            <a:spAutoFit/>
          </a:bodyPr>
          <a:lstStyle/>
          <a:p>
            <a:pPr algn="ctr">
              <a:lnSpc>
                <a:spcPts val="8639"/>
              </a:lnSpc>
            </a:pPr>
            <a:r>
              <a:rPr lang="en-US" sz="7999">
                <a:solidFill>
                  <a:srgbClr val="695941"/>
                </a:solidFill>
                <a:latin typeface="Barlow SemiCondensed Italics"/>
              </a:rPr>
              <a:t>BUSINESS UNDERSTANDING</a:t>
            </a:r>
          </a:p>
        </p:txBody>
      </p:sp>
      <p:grpSp>
        <p:nvGrpSpPr>
          <p:cNvPr name="Group 19" id="19"/>
          <p:cNvGrpSpPr/>
          <p:nvPr/>
        </p:nvGrpSpPr>
        <p:grpSpPr>
          <a:xfrm rot="0">
            <a:off x="-578688" y="313764"/>
            <a:ext cx="5256593" cy="793952"/>
            <a:chOff x="0" y="0"/>
            <a:chExt cx="4036038" cy="609600"/>
          </a:xfrm>
        </p:grpSpPr>
        <p:sp>
          <p:nvSpPr>
            <p:cNvPr name="Freeform 20" id="20"/>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1" id="21"/>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3" id="23"/>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4" id="24"/>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5" id="25"/>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TextBox 26" id="26"/>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AutoShape 14" id="14"/>
          <p:cNvSpPr/>
          <p:nvPr/>
        </p:nvSpPr>
        <p:spPr>
          <a:xfrm flipV="true">
            <a:off x="5208796" y="2167866"/>
            <a:ext cx="2047276" cy="6160993"/>
          </a:xfrm>
          <a:prstGeom prst="line">
            <a:avLst/>
          </a:prstGeom>
          <a:ln cap="flat" w="38100">
            <a:solidFill>
              <a:srgbClr val="CDBEAA"/>
            </a:solidFill>
            <a:prstDash val="solid"/>
            <a:headEnd type="none" len="sm" w="sm"/>
            <a:tailEnd type="none" len="sm" w="sm"/>
          </a:ln>
        </p:spPr>
      </p:sp>
      <p:sp>
        <p:nvSpPr>
          <p:cNvPr name="Freeform 15" id="15"/>
          <p:cNvSpPr/>
          <p:nvPr/>
        </p:nvSpPr>
        <p:spPr>
          <a:xfrm flipH="false" flipV="false" rot="-5400000">
            <a:off x="381960" y="8088245"/>
            <a:ext cx="1834297" cy="1834297"/>
          </a:xfrm>
          <a:custGeom>
            <a:avLst/>
            <a:gdLst/>
            <a:ahLst/>
            <a:cxnLst/>
            <a:rect r="r" b="b" t="t" l="l"/>
            <a:pathLst>
              <a:path h="1834297" w="1834297">
                <a:moveTo>
                  <a:pt x="0" y="0"/>
                </a:moveTo>
                <a:lnTo>
                  <a:pt x="1834297" y="0"/>
                </a:lnTo>
                <a:lnTo>
                  <a:pt x="1834297" y="1834296"/>
                </a:lnTo>
                <a:lnTo>
                  <a:pt x="0" y="1834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7274150" y="2085658"/>
            <a:ext cx="10803654" cy="6964680"/>
          </a:xfrm>
          <a:prstGeom prst="rect">
            <a:avLst/>
          </a:prstGeom>
        </p:spPr>
        <p:txBody>
          <a:bodyPr anchor="t" rtlCol="false" tIns="0" lIns="0" bIns="0" rIns="0">
            <a:spAutoFit/>
          </a:bodyPr>
          <a:lstStyle/>
          <a:p>
            <a:pPr algn="just">
              <a:lnSpc>
                <a:spcPts val="4620"/>
              </a:lnSpc>
            </a:pPr>
            <a:r>
              <a:rPr lang="en-US" sz="3300">
                <a:solidFill>
                  <a:srgbClr val="695941"/>
                </a:solidFill>
                <a:latin typeface="Barlow Light"/>
              </a:rPr>
              <a:t>Data ini dapat digunakan oleh para peneliti atau analis untuk memahami perbedaan sosial ekonomi antar negara, serta untuk mengidentifikasi faktor-faktor yang mempengaruhi kesejahteraan masyarakat di suatu negara. Hal ini dapat membantu pemerintah atau organisasi internasional untuk mengambil kebijakan atau melakukan program-program yang dapat meningkatkan kesejahteraan dan pembangunan di negara-negara tersebut. Selain itu, data ini juga dapat digunakan untuk mengidentifikasi tren atau pola dalam hubungan antara indikator sosial ekonomi yang berbeda, sehingga dapat membantu dalam peramalan atau prediksi masa depan.</a:t>
            </a:r>
          </a:p>
        </p:txBody>
      </p:sp>
      <p:sp>
        <p:nvSpPr>
          <p:cNvPr name="TextBox 17" id="17"/>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46</a:t>
            </a:r>
          </a:p>
        </p:txBody>
      </p:sp>
      <p:sp>
        <p:nvSpPr>
          <p:cNvPr name="TextBox 18" id="18"/>
          <p:cNvSpPr txBox="true"/>
          <p:nvPr/>
        </p:nvSpPr>
        <p:spPr>
          <a:xfrm rot="0">
            <a:off x="106077" y="3688016"/>
            <a:ext cx="5774905" cy="1918083"/>
          </a:xfrm>
          <a:prstGeom prst="rect">
            <a:avLst/>
          </a:prstGeom>
        </p:spPr>
        <p:txBody>
          <a:bodyPr anchor="t" rtlCol="false" tIns="0" lIns="0" bIns="0" rIns="0">
            <a:spAutoFit/>
          </a:bodyPr>
          <a:lstStyle/>
          <a:p>
            <a:pPr algn="ctr">
              <a:lnSpc>
                <a:spcPts val="7414"/>
              </a:lnSpc>
            </a:pPr>
            <a:r>
              <a:rPr lang="en-US" sz="6865">
                <a:solidFill>
                  <a:srgbClr val="695941"/>
                </a:solidFill>
                <a:latin typeface="Barlow SemiCondensed Italics"/>
              </a:rPr>
              <a:t>BUSINESS UNDERSTANDING</a:t>
            </a:r>
          </a:p>
        </p:txBody>
      </p:sp>
      <p:grpSp>
        <p:nvGrpSpPr>
          <p:cNvPr name="Group 19" id="19"/>
          <p:cNvGrpSpPr/>
          <p:nvPr/>
        </p:nvGrpSpPr>
        <p:grpSpPr>
          <a:xfrm rot="0">
            <a:off x="-578688" y="313764"/>
            <a:ext cx="5256593" cy="793952"/>
            <a:chOff x="0" y="0"/>
            <a:chExt cx="4036038" cy="609600"/>
          </a:xfrm>
        </p:grpSpPr>
        <p:sp>
          <p:nvSpPr>
            <p:cNvPr name="Freeform 20" id="20"/>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1" id="21"/>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3" id="23"/>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4" id="24"/>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5" id="25"/>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TextBox 26" id="26"/>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5964101" y="3830009"/>
            <a:ext cx="6495538" cy="5994512"/>
            <a:chOff x="0" y="0"/>
            <a:chExt cx="1831811" cy="1690516"/>
          </a:xfrm>
        </p:grpSpPr>
        <p:sp>
          <p:nvSpPr>
            <p:cNvPr name="Freeform 9" id="9"/>
            <p:cNvSpPr/>
            <p:nvPr/>
          </p:nvSpPr>
          <p:spPr>
            <a:xfrm flipH="false" flipV="false" rot="0">
              <a:off x="0" y="0"/>
              <a:ext cx="1831811" cy="1690516"/>
            </a:xfrm>
            <a:custGeom>
              <a:avLst/>
              <a:gdLst/>
              <a:ahLst/>
              <a:cxnLst/>
              <a:rect r="r" b="b" t="t" l="l"/>
              <a:pathLst>
                <a:path h="1690516" w="1831811">
                  <a:moveTo>
                    <a:pt x="0" y="0"/>
                  </a:moveTo>
                  <a:lnTo>
                    <a:pt x="1831811" y="0"/>
                  </a:lnTo>
                  <a:lnTo>
                    <a:pt x="1831811" y="1690516"/>
                  </a:lnTo>
                  <a:lnTo>
                    <a:pt x="0" y="1690516"/>
                  </a:lnTo>
                  <a:close/>
                </a:path>
              </a:pathLst>
            </a:custGeom>
            <a:solidFill>
              <a:srgbClr val="D5C5AC"/>
            </a:solidFill>
          </p:spPr>
        </p:sp>
        <p:sp>
          <p:nvSpPr>
            <p:cNvPr name="TextBox 10" id="10"/>
            <p:cNvSpPr txBox="true"/>
            <p:nvPr/>
          </p:nvSpPr>
          <p:spPr>
            <a:xfrm>
              <a:off x="0" y="-47625"/>
              <a:ext cx="1831811" cy="1738141"/>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045272" y="3554943"/>
            <a:ext cx="7003371" cy="5905119"/>
            <a:chOff x="0" y="0"/>
            <a:chExt cx="1975025" cy="1665306"/>
          </a:xfrm>
        </p:grpSpPr>
        <p:sp>
          <p:nvSpPr>
            <p:cNvPr name="Freeform 12" id="12"/>
            <p:cNvSpPr/>
            <p:nvPr/>
          </p:nvSpPr>
          <p:spPr>
            <a:xfrm flipH="false" flipV="false" rot="0">
              <a:off x="0" y="0"/>
              <a:ext cx="1975025" cy="1665306"/>
            </a:xfrm>
            <a:custGeom>
              <a:avLst/>
              <a:gdLst/>
              <a:ahLst/>
              <a:cxnLst/>
              <a:rect r="r" b="b" t="t" l="l"/>
              <a:pathLst>
                <a:path h="1665306" w="1975025">
                  <a:moveTo>
                    <a:pt x="0" y="0"/>
                  </a:moveTo>
                  <a:lnTo>
                    <a:pt x="1975025" y="0"/>
                  </a:lnTo>
                  <a:lnTo>
                    <a:pt x="1975025" y="1665306"/>
                  </a:lnTo>
                  <a:lnTo>
                    <a:pt x="0" y="1665306"/>
                  </a:lnTo>
                  <a:close/>
                </a:path>
              </a:pathLst>
            </a:custGeom>
            <a:solidFill>
              <a:srgbClr val="E6DBC9"/>
            </a:solidFill>
          </p:spPr>
        </p:sp>
        <p:sp>
          <p:nvSpPr>
            <p:cNvPr name="TextBox 13" id="13"/>
            <p:cNvSpPr txBox="true"/>
            <p:nvPr/>
          </p:nvSpPr>
          <p:spPr>
            <a:xfrm>
              <a:off x="0" y="-47625"/>
              <a:ext cx="1975025" cy="1712931"/>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1129566">
            <a:off x="15509346" y="-1359291"/>
            <a:ext cx="810203" cy="12815907"/>
            <a:chOff x="0" y="0"/>
            <a:chExt cx="213387" cy="3375383"/>
          </a:xfrm>
        </p:grpSpPr>
        <p:sp>
          <p:nvSpPr>
            <p:cNvPr name="Freeform 15" id="15"/>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6" id="16"/>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7" id="17"/>
          <p:cNvGrpSpPr/>
          <p:nvPr/>
        </p:nvGrpSpPr>
        <p:grpSpPr>
          <a:xfrm rot="0">
            <a:off x="16641156" y="9128590"/>
            <a:ext cx="2358485" cy="793952"/>
            <a:chOff x="0" y="0"/>
            <a:chExt cx="1810856" cy="609600"/>
          </a:xfrm>
        </p:grpSpPr>
        <p:sp>
          <p:nvSpPr>
            <p:cNvPr name="Freeform 18" id="18"/>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9" id="19"/>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5150163" y="2322583"/>
            <a:ext cx="7987674" cy="789210"/>
            <a:chOff x="0" y="0"/>
            <a:chExt cx="4435820" cy="438275"/>
          </a:xfrm>
        </p:grpSpPr>
        <p:sp>
          <p:nvSpPr>
            <p:cNvPr name="Freeform 21" id="21"/>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22" id="22"/>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3" id="23"/>
          <p:cNvSpPr/>
          <p:nvPr/>
        </p:nvSpPr>
        <p:spPr>
          <a:xfrm flipH="false" flipV="false" rot="0">
            <a:off x="-181089" y="7928176"/>
            <a:ext cx="2482215" cy="2482215"/>
          </a:xfrm>
          <a:custGeom>
            <a:avLst/>
            <a:gdLst/>
            <a:ahLst/>
            <a:cxnLst/>
            <a:rect r="r" b="b" t="t" l="l"/>
            <a:pathLst>
              <a:path h="2482215" w="2482215">
                <a:moveTo>
                  <a:pt x="0" y="0"/>
                </a:moveTo>
                <a:lnTo>
                  <a:pt x="2482215" y="0"/>
                </a:lnTo>
                <a:lnTo>
                  <a:pt x="2482215" y="2482215"/>
                </a:lnTo>
                <a:lnTo>
                  <a:pt x="0" y="24822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5400000">
            <a:off x="16813414" y="2718598"/>
            <a:ext cx="886300" cy="786390"/>
          </a:xfrm>
          <a:custGeom>
            <a:avLst/>
            <a:gdLst/>
            <a:ahLst/>
            <a:cxnLst/>
            <a:rect r="r" b="b" t="t" l="l"/>
            <a:pathLst>
              <a:path h="786390" w="886300">
                <a:moveTo>
                  <a:pt x="0" y="0"/>
                </a:moveTo>
                <a:lnTo>
                  <a:pt x="886300" y="0"/>
                </a:lnTo>
                <a:lnTo>
                  <a:pt x="886300" y="786390"/>
                </a:lnTo>
                <a:lnTo>
                  <a:pt x="0" y="7863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0">
            <a:off x="5096996" y="804600"/>
            <a:ext cx="8040841" cy="2609851"/>
          </a:xfrm>
          <a:prstGeom prst="rect">
            <a:avLst/>
          </a:prstGeom>
        </p:spPr>
        <p:txBody>
          <a:bodyPr anchor="t" rtlCol="false" tIns="0" lIns="0" bIns="0" rIns="0">
            <a:spAutoFit/>
          </a:bodyPr>
          <a:lstStyle/>
          <a:p>
            <a:pPr algn="ctr">
              <a:lnSpc>
                <a:spcPts val="10499"/>
              </a:lnSpc>
            </a:pPr>
            <a:r>
              <a:rPr lang="en-US" sz="7499">
                <a:solidFill>
                  <a:srgbClr val="695941"/>
                </a:solidFill>
                <a:latin typeface="Barlow SemiCondensed Italics"/>
              </a:rPr>
              <a:t>Tujuan Penggunaan Data Mining:</a:t>
            </a:r>
          </a:p>
        </p:txBody>
      </p:sp>
      <p:sp>
        <p:nvSpPr>
          <p:cNvPr name="TextBox 26" id="26"/>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47</a:t>
            </a:r>
          </a:p>
        </p:txBody>
      </p:sp>
      <p:sp>
        <p:nvSpPr>
          <p:cNvPr name="Freeform 27" id="27"/>
          <p:cNvSpPr/>
          <p:nvPr/>
        </p:nvSpPr>
        <p:spPr>
          <a:xfrm flipH="false" flipV="false" rot="-5400000">
            <a:off x="15998448" y="2718598"/>
            <a:ext cx="886300" cy="786390"/>
          </a:xfrm>
          <a:custGeom>
            <a:avLst/>
            <a:gdLst/>
            <a:ahLst/>
            <a:cxnLst/>
            <a:rect r="r" b="b" t="t" l="l"/>
            <a:pathLst>
              <a:path h="786390" w="886300">
                <a:moveTo>
                  <a:pt x="0" y="0"/>
                </a:moveTo>
                <a:lnTo>
                  <a:pt x="886301" y="0"/>
                </a:lnTo>
                <a:lnTo>
                  <a:pt x="886301" y="786390"/>
                </a:lnTo>
                <a:lnTo>
                  <a:pt x="0" y="7863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8" id="28"/>
          <p:cNvGrpSpPr/>
          <p:nvPr/>
        </p:nvGrpSpPr>
        <p:grpSpPr>
          <a:xfrm rot="0">
            <a:off x="-578688" y="313764"/>
            <a:ext cx="5256593" cy="793952"/>
            <a:chOff x="0" y="0"/>
            <a:chExt cx="4036038" cy="609600"/>
          </a:xfrm>
        </p:grpSpPr>
        <p:sp>
          <p:nvSpPr>
            <p:cNvPr name="Freeform 29" id="2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30" id="3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32" id="3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33" id="3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34" id="3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TextBox 35" id="35"/>
          <p:cNvSpPr txBox="true"/>
          <p:nvPr/>
        </p:nvSpPr>
        <p:spPr>
          <a:xfrm rot="0">
            <a:off x="5150163" y="4243410"/>
            <a:ext cx="6914629" cy="4451985"/>
          </a:xfrm>
          <a:prstGeom prst="rect">
            <a:avLst/>
          </a:prstGeom>
        </p:spPr>
        <p:txBody>
          <a:bodyPr anchor="t" rtlCol="false" tIns="0" lIns="0" bIns="0" rIns="0">
            <a:spAutoFit/>
          </a:bodyPr>
          <a:lstStyle/>
          <a:p>
            <a:pPr algn="ctr">
              <a:lnSpc>
                <a:spcPts val="5039"/>
              </a:lnSpc>
            </a:pPr>
            <a:r>
              <a:rPr lang="en-US" sz="3599">
                <a:solidFill>
                  <a:srgbClr val="695941"/>
                </a:solidFill>
                <a:latin typeface="Barlow Light"/>
              </a:rPr>
              <a:t>Identifikasi kelompok negara yang memiliki karakteristik atau profil sosial ekonomi yang serupa, sehingga dapat membantu dalam perumusan kebijakan atau strategi untuk meningkatkan kesejahteraan di kelompok negara tersebut.</a:t>
            </a:r>
          </a:p>
        </p:txBody>
      </p:sp>
      <p:sp>
        <p:nvSpPr>
          <p:cNvPr name="TextBox 36" id="36"/>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8F7F6A"/>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A69580"/>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A69580"/>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A69580"/>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02516" y="2517845"/>
            <a:ext cx="19093032" cy="6114037"/>
            <a:chOff x="0" y="0"/>
            <a:chExt cx="5028618" cy="1610281"/>
          </a:xfrm>
        </p:grpSpPr>
        <p:sp>
          <p:nvSpPr>
            <p:cNvPr name="Freeform 15" id="15"/>
            <p:cNvSpPr/>
            <p:nvPr/>
          </p:nvSpPr>
          <p:spPr>
            <a:xfrm flipH="false" flipV="false" rot="0">
              <a:off x="0" y="0"/>
              <a:ext cx="5028617" cy="1610281"/>
            </a:xfrm>
            <a:custGeom>
              <a:avLst/>
              <a:gdLst/>
              <a:ahLst/>
              <a:cxnLst/>
              <a:rect r="r" b="b" t="t" l="l"/>
              <a:pathLst>
                <a:path h="1610281" w="5028617">
                  <a:moveTo>
                    <a:pt x="0" y="0"/>
                  </a:moveTo>
                  <a:lnTo>
                    <a:pt x="5028617" y="0"/>
                  </a:lnTo>
                  <a:lnTo>
                    <a:pt x="5028617" y="1610281"/>
                  </a:lnTo>
                  <a:lnTo>
                    <a:pt x="0" y="1610281"/>
                  </a:lnTo>
                  <a:close/>
                </a:path>
              </a:pathLst>
            </a:custGeom>
            <a:solidFill>
              <a:srgbClr val="A69580">
                <a:alpha val="88627"/>
              </a:srgbClr>
            </a:solidFill>
          </p:spPr>
        </p:sp>
        <p:sp>
          <p:nvSpPr>
            <p:cNvPr name="TextBox 16" id="16"/>
            <p:cNvSpPr txBox="true"/>
            <p:nvPr/>
          </p:nvSpPr>
          <p:spPr>
            <a:xfrm>
              <a:off x="0" y="-47625"/>
              <a:ext cx="5028618" cy="1657906"/>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7390453" y="3057630"/>
            <a:ext cx="1343870" cy="4171739"/>
          </a:xfrm>
          <a:prstGeom prst="line">
            <a:avLst/>
          </a:prstGeom>
          <a:ln cap="flat" w="38100">
            <a:solidFill>
              <a:srgbClr val="CDBEAA"/>
            </a:solidFill>
            <a:prstDash val="solid"/>
            <a:headEnd type="none" len="sm" w="sm"/>
            <a:tailEnd type="none" len="sm" w="sm"/>
          </a:ln>
        </p:spPr>
      </p:sp>
      <p:sp>
        <p:nvSpPr>
          <p:cNvPr name="Freeform 18" id="18"/>
          <p:cNvSpPr/>
          <p:nvPr/>
        </p:nvSpPr>
        <p:spPr>
          <a:xfrm flipH="false" flipV="false" rot="0">
            <a:off x="14769777" y="3958471"/>
            <a:ext cx="1535129" cy="770356"/>
          </a:xfrm>
          <a:custGeom>
            <a:avLst/>
            <a:gdLst/>
            <a:ahLst/>
            <a:cxnLst/>
            <a:rect r="r" b="b" t="t" l="l"/>
            <a:pathLst>
              <a:path h="770356" w="1535129">
                <a:moveTo>
                  <a:pt x="0" y="0"/>
                </a:moveTo>
                <a:lnTo>
                  <a:pt x="1535129" y="0"/>
                </a:lnTo>
                <a:lnTo>
                  <a:pt x="1535129" y="770355"/>
                </a:lnTo>
                <a:lnTo>
                  <a:pt x="0" y="770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true" flipV="true" rot="0">
            <a:off x="1282044" y="8631882"/>
            <a:ext cx="1535129" cy="770356"/>
          </a:xfrm>
          <a:custGeom>
            <a:avLst/>
            <a:gdLst/>
            <a:ahLst/>
            <a:cxnLst/>
            <a:rect r="r" b="b" t="t" l="l"/>
            <a:pathLst>
              <a:path h="770356" w="1535129">
                <a:moveTo>
                  <a:pt x="1535129" y="770356"/>
                </a:moveTo>
                <a:lnTo>
                  <a:pt x="0" y="770356"/>
                </a:lnTo>
                <a:lnTo>
                  <a:pt x="0" y="0"/>
                </a:lnTo>
                <a:lnTo>
                  <a:pt x="1535129" y="0"/>
                </a:lnTo>
                <a:lnTo>
                  <a:pt x="1535129" y="7703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p:nvPr/>
        </p:nvGrpSpPr>
        <p:grpSpPr>
          <a:xfrm rot="0">
            <a:off x="-578688" y="313764"/>
            <a:ext cx="5256593" cy="793952"/>
            <a:chOff x="0" y="0"/>
            <a:chExt cx="4036038" cy="609600"/>
          </a:xfrm>
        </p:grpSpPr>
        <p:sp>
          <p:nvSpPr>
            <p:cNvPr name="Freeform 21" id="21"/>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2" id="22"/>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4" id="24"/>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5" id="25"/>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6" id="26"/>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7" id="27"/>
          <p:cNvSpPr/>
          <p:nvPr/>
        </p:nvSpPr>
        <p:spPr>
          <a:xfrm flipH="false" flipV="false" rot="0">
            <a:off x="473164" y="6697658"/>
            <a:ext cx="15441283" cy="1934224"/>
          </a:xfrm>
          <a:custGeom>
            <a:avLst/>
            <a:gdLst/>
            <a:ahLst/>
            <a:cxnLst/>
            <a:rect r="r" b="b" t="t" l="l"/>
            <a:pathLst>
              <a:path h="1934224" w="15441283">
                <a:moveTo>
                  <a:pt x="0" y="0"/>
                </a:moveTo>
                <a:lnTo>
                  <a:pt x="15441283" y="0"/>
                </a:lnTo>
                <a:lnTo>
                  <a:pt x="15441283" y="1934224"/>
                </a:lnTo>
                <a:lnTo>
                  <a:pt x="0" y="1934224"/>
                </a:lnTo>
                <a:lnTo>
                  <a:pt x="0" y="0"/>
                </a:lnTo>
                <a:close/>
              </a:path>
            </a:pathLst>
          </a:custGeom>
          <a:blipFill>
            <a:blip r:embed="rId4"/>
            <a:stretch>
              <a:fillRect l="0" t="0" r="0" b="0"/>
            </a:stretch>
          </a:blipFill>
        </p:spPr>
      </p:sp>
      <p:sp>
        <p:nvSpPr>
          <p:cNvPr name="TextBox 28" id="28"/>
          <p:cNvSpPr txBox="true"/>
          <p:nvPr/>
        </p:nvSpPr>
        <p:spPr>
          <a:xfrm rot="0">
            <a:off x="836556" y="3621519"/>
            <a:ext cx="6145240" cy="2390140"/>
          </a:xfrm>
          <a:prstGeom prst="rect">
            <a:avLst/>
          </a:prstGeom>
        </p:spPr>
        <p:txBody>
          <a:bodyPr anchor="t" rtlCol="false" tIns="0" lIns="0" bIns="0" rIns="0">
            <a:spAutoFit/>
          </a:bodyPr>
          <a:lstStyle/>
          <a:p>
            <a:pPr>
              <a:lnSpc>
                <a:spcPts val="4759"/>
              </a:lnSpc>
            </a:pPr>
            <a:r>
              <a:rPr lang="en-US" sz="3399">
                <a:solidFill>
                  <a:srgbClr val="FFFFFF"/>
                </a:solidFill>
                <a:latin typeface="Barlow Light"/>
              </a:rPr>
              <a:t>Data diperoleh dari laman : </a:t>
            </a:r>
          </a:p>
          <a:p>
            <a:pPr>
              <a:lnSpc>
                <a:spcPts val="4759"/>
              </a:lnSpc>
            </a:pPr>
            <a:r>
              <a:rPr lang="en-US" sz="3399">
                <a:solidFill>
                  <a:srgbClr val="FFFFFF"/>
                </a:solidFill>
                <a:latin typeface="Barlow Light"/>
              </a:rPr>
              <a:t>https://www.kaggle.com/datasets/rohan0301/unsupervised-learning-on-country-data</a:t>
            </a:r>
          </a:p>
        </p:txBody>
      </p:sp>
      <p:sp>
        <p:nvSpPr>
          <p:cNvPr name="TextBox 29" id="29"/>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695941"/>
                </a:solidFill>
                <a:latin typeface="Antic Italics"/>
              </a:rPr>
              <a:t>48</a:t>
            </a:r>
          </a:p>
        </p:txBody>
      </p:sp>
      <p:sp>
        <p:nvSpPr>
          <p:cNvPr name="TextBox 30" id="30"/>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FFFFFF"/>
                </a:solidFill>
                <a:latin typeface="Antic Italics"/>
              </a:rPr>
              <a:t>UNSUPERVISED</a:t>
            </a:r>
          </a:p>
        </p:txBody>
      </p:sp>
      <p:sp>
        <p:nvSpPr>
          <p:cNvPr name="TextBox 31" id="31"/>
          <p:cNvSpPr txBox="true"/>
          <p:nvPr/>
        </p:nvSpPr>
        <p:spPr>
          <a:xfrm rot="0">
            <a:off x="4732035" y="1558270"/>
            <a:ext cx="8040841" cy="979169"/>
          </a:xfrm>
          <a:prstGeom prst="rect">
            <a:avLst/>
          </a:prstGeom>
        </p:spPr>
        <p:txBody>
          <a:bodyPr anchor="t" rtlCol="false" tIns="0" lIns="0" bIns="0" rIns="0">
            <a:spAutoFit/>
          </a:bodyPr>
          <a:lstStyle/>
          <a:p>
            <a:pPr algn="ctr">
              <a:lnSpc>
                <a:spcPts val="7980"/>
              </a:lnSpc>
            </a:pPr>
            <a:r>
              <a:rPr lang="en-US" sz="5700">
                <a:solidFill>
                  <a:srgbClr val="FFFFFF"/>
                </a:solidFill>
                <a:latin typeface="Barlow SemiCondensed Bold Italics"/>
              </a:rPr>
              <a:t>COLLECT DATASET</a:t>
            </a:r>
          </a:p>
        </p:txBody>
      </p:sp>
      <p:sp>
        <p:nvSpPr>
          <p:cNvPr name="TextBox 32" id="32"/>
          <p:cNvSpPr txBox="true"/>
          <p:nvPr/>
        </p:nvSpPr>
        <p:spPr>
          <a:xfrm rot="0">
            <a:off x="9144000" y="3994405"/>
            <a:ext cx="6145240" cy="2390140"/>
          </a:xfrm>
          <a:prstGeom prst="rect">
            <a:avLst/>
          </a:prstGeom>
        </p:spPr>
        <p:txBody>
          <a:bodyPr anchor="t" rtlCol="false" tIns="0" lIns="0" bIns="0" rIns="0">
            <a:spAutoFit/>
          </a:bodyPr>
          <a:lstStyle/>
          <a:p>
            <a:pPr>
              <a:lnSpc>
                <a:spcPts val="4759"/>
              </a:lnSpc>
            </a:pPr>
            <a:r>
              <a:rPr lang="en-US" sz="3399">
                <a:solidFill>
                  <a:srgbClr val="FFFFFF"/>
                </a:solidFill>
                <a:latin typeface="Barlow Light"/>
              </a:rPr>
              <a:t>Data disimpan kedalam link github, lalu dimasukkan ke variabel df2 untuk dijadikan dataframe</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8F7F6A"/>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A69580"/>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A69580"/>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A69580"/>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02516" y="2517845"/>
            <a:ext cx="19093032" cy="6114037"/>
            <a:chOff x="0" y="0"/>
            <a:chExt cx="5028618" cy="1610281"/>
          </a:xfrm>
        </p:grpSpPr>
        <p:sp>
          <p:nvSpPr>
            <p:cNvPr name="Freeform 15" id="15"/>
            <p:cNvSpPr/>
            <p:nvPr/>
          </p:nvSpPr>
          <p:spPr>
            <a:xfrm flipH="false" flipV="false" rot="0">
              <a:off x="0" y="0"/>
              <a:ext cx="5028617" cy="1610281"/>
            </a:xfrm>
            <a:custGeom>
              <a:avLst/>
              <a:gdLst/>
              <a:ahLst/>
              <a:cxnLst/>
              <a:rect r="r" b="b" t="t" l="l"/>
              <a:pathLst>
                <a:path h="1610281" w="5028617">
                  <a:moveTo>
                    <a:pt x="0" y="0"/>
                  </a:moveTo>
                  <a:lnTo>
                    <a:pt x="5028617" y="0"/>
                  </a:lnTo>
                  <a:lnTo>
                    <a:pt x="5028617" y="1610281"/>
                  </a:lnTo>
                  <a:lnTo>
                    <a:pt x="0" y="1610281"/>
                  </a:lnTo>
                  <a:close/>
                </a:path>
              </a:pathLst>
            </a:custGeom>
            <a:solidFill>
              <a:srgbClr val="A69580">
                <a:alpha val="88627"/>
              </a:srgbClr>
            </a:solidFill>
          </p:spPr>
        </p:sp>
        <p:sp>
          <p:nvSpPr>
            <p:cNvPr name="TextBox 16" id="16"/>
            <p:cNvSpPr txBox="true"/>
            <p:nvPr/>
          </p:nvSpPr>
          <p:spPr>
            <a:xfrm>
              <a:off x="0" y="-47625"/>
              <a:ext cx="5028618" cy="165790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true" flipV="true" rot="0">
            <a:off x="1282044" y="8631882"/>
            <a:ext cx="1535129" cy="770356"/>
          </a:xfrm>
          <a:custGeom>
            <a:avLst/>
            <a:gdLst/>
            <a:ahLst/>
            <a:cxnLst/>
            <a:rect r="r" b="b" t="t" l="l"/>
            <a:pathLst>
              <a:path h="770356" w="1535129">
                <a:moveTo>
                  <a:pt x="1535129" y="770356"/>
                </a:moveTo>
                <a:lnTo>
                  <a:pt x="0" y="770356"/>
                </a:lnTo>
                <a:lnTo>
                  <a:pt x="0" y="0"/>
                </a:lnTo>
                <a:lnTo>
                  <a:pt x="1535129" y="0"/>
                </a:lnTo>
                <a:lnTo>
                  <a:pt x="1535129" y="7703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5" id="25"/>
          <p:cNvSpPr/>
          <p:nvPr/>
        </p:nvSpPr>
        <p:spPr>
          <a:xfrm flipH="false" flipV="false" rot="0">
            <a:off x="1103063" y="2851697"/>
            <a:ext cx="16156237" cy="5780185"/>
          </a:xfrm>
          <a:custGeom>
            <a:avLst/>
            <a:gdLst/>
            <a:ahLst/>
            <a:cxnLst/>
            <a:rect r="r" b="b" t="t" l="l"/>
            <a:pathLst>
              <a:path h="5780185" w="16156237">
                <a:moveTo>
                  <a:pt x="0" y="0"/>
                </a:moveTo>
                <a:lnTo>
                  <a:pt x="16156237" y="0"/>
                </a:lnTo>
                <a:lnTo>
                  <a:pt x="16156237" y="5780185"/>
                </a:lnTo>
                <a:lnTo>
                  <a:pt x="0" y="5780185"/>
                </a:lnTo>
                <a:lnTo>
                  <a:pt x="0" y="0"/>
                </a:lnTo>
                <a:close/>
              </a:path>
            </a:pathLst>
          </a:custGeom>
          <a:blipFill>
            <a:blip r:embed="rId4"/>
            <a:stretch>
              <a:fillRect l="0" t="0" r="0" b="0"/>
            </a:stretch>
          </a:blipFill>
        </p:spPr>
      </p:sp>
      <p:sp>
        <p:nvSpPr>
          <p:cNvPr name="TextBox 26" id="26"/>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695941"/>
                </a:solidFill>
                <a:latin typeface="Antic Italics"/>
              </a:rPr>
              <a:t>49</a:t>
            </a:r>
          </a:p>
        </p:txBody>
      </p:sp>
      <p:sp>
        <p:nvSpPr>
          <p:cNvPr name="TextBox 27" id="27"/>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FFFFFF"/>
                </a:solidFill>
                <a:latin typeface="Antic Italics"/>
              </a:rPr>
              <a:t>UNSUPERVISED</a:t>
            </a:r>
          </a:p>
        </p:txBody>
      </p:sp>
      <p:sp>
        <p:nvSpPr>
          <p:cNvPr name="TextBox 28" id="28"/>
          <p:cNvSpPr txBox="true"/>
          <p:nvPr/>
        </p:nvSpPr>
        <p:spPr>
          <a:xfrm rot="0">
            <a:off x="4732035" y="783765"/>
            <a:ext cx="8040841" cy="979169"/>
          </a:xfrm>
          <a:prstGeom prst="rect">
            <a:avLst/>
          </a:prstGeom>
        </p:spPr>
        <p:txBody>
          <a:bodyPr anchor="t" rtlCol="false" tIns="0" lIns="0" bIns="0" rIns="0">
            <a:spAutoFit/>
          </a:bodyPr>
          <a:lstStyle/>
          <a:p>
            <a:pPr algn="ctr">
              <a:lnSpc>
                <a:spcPts val="7980"/>
              </a:lnSpc>
            </a:pPr>
            <a:r>
              <a:rPr lang="en-US" sz="5700">
                <a:solidFill>
                  <a:srgbClr val="FFFFFF"/>
                </a:solidFill>
                <a:latin typeface="Barlow SemiCondensed Bold Italics"/>
              </a:rPr>
              <a:t>DESCRIBE DATA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8F7F6A"/>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A69580"/>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A69580"/>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A69580"/>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02516" y="2517845"/>
            <a:ext cx="19093032" cy="6114037"/>
            <a:chOff x="0" y="0"/>
            <a:chExt cx="5028618" cy="1610281"/>
          </a:xfrm>
        </p:grpSpPr>
        <p:sp>
          <p:nvSpPr>
            <p:cNvPr name="Freeform 15" id="15"/>
            <p:cNvSpPr/>
            <p:nvPr/>
          </p:nvSpPr>
          <p:spPr>
            <a:xfrm flipH="false" flipV="false" rot="0">
              <a:off x="0" y="0"/>
              <a:ext cx="5028617" cy="1610281"/>
            </a:xfrm>
            <a:custGeom>
              <a:avLst/>
              <a:gdLst/>
              <a:ahLst/>
              <a:cxnLst/>
              <a:rect r="r" b="b" t="t" l="l"/>
              <a:pathLst>
                <a:path h="1610281" w="5028617">
                  <a:moveTo>
                    <a:pt x="0" y="0"/>
                  </a:moveTo>
                  <a:lnTo>
                    <a:pt x="5028617" y="0"/>
                  </a:lnTo>
                  <a:lnTo>
                    <a:pt x="5028617" y="1610281"/>
                  </a:lnTo>
                  <a:lnTo>
                    <a:pt x="0" y="1610281"/>
                  </a:lnTo>
                  <a:close/>
                </a:path>
              </a:pathLst>
            </a:custGeom>
            <a:solidFill>
              <a:srgbClr val="A69580">
                <a:alpha val="88627"/>
              </a:srgbClr>
            </a:solidFill>
          </p:spPr>
        </p:sp>
        <p:sp>
          <p:nvSpPr>
            <p:cNvPr name="TextBox 16" id="16"/>
            <p:cNvSpPr txBox="true"/>
            <p:nvPr/>
          </p:nvSpPr>
          <p:spPr>
            <a:xfrm>
              <a:off x="0" y="-47625"/>
              <a:ext cx="5028618" cy="165790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true" flipV="true" rot="0">
            <a:off x="1282044" y="8631882"/>
            <a:ext cx="1535129" cy="770356"/>
          </a:xfrm>
          <a:custGeom>
            <a:avLst/>
            <a:gdLst/>
            <a:ahLst/>
            <a:cxnLst/>
            <a:rect r="r" b="b" t="t" l="l"/>
            <a:pathLst>
              <a:path h="770356" w="1535129">
                <a:moveTo>
                  <a:pt x="1535129" y="770356"/>
                </a:moveTo>
                <a:lnTo>
                  <a:pt x="0" y="770356"/>
                </a:lnTo>
                <a:lnTo>
                  <a:pt x="0" y="0"/>
                </a:lnTo>
                <a:lnTo>
                  <a:pt x="1535129" y="0"/>
                </a:lnTo>
                <a:lnTo>
                  <a:pt x="1535129" y="7703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TextBox 25" id="25"/>
          <p:cNvSpPr txBox="true"/>
          <p:nvPr/>
        </p:nvSpPr>
        <p:spPr>
          <a:xfrm rot="0">
            <a:off x="16314431" y="9237376"/>
            <a:ext cx="1344853" cy="523875"/>
          </a:xfrm>
          <a:prstGeom prst="rect">
            <a:avLst/>
          </a:prstGeom>
        </p:spPr>
        <p:txBody>
          <a:bodyPr anchor="t" rtlCol="false" tIns="0" lIns="0" bIns="0" rIns="0">
            <a:spAutoFit/>
          </a:bodyPr>
          <a:lstStyle/>
          <a:p>
            <a:pPr algn="r">
              <a:lnSpc>
                <a:spcPts val="4200"/>
              </a:lnSpc>
            </a:pPr>
            <a:r>
              <a:rPr lang="en-US" sz="3000">
                <a:solidFill>
                  <a:srgbClr val="695941"/>
                </a:solidFill>
                <a:latin typeface="Antic Italics"/>
              </a:rPr>
              <a:t>05</a:t>
            </a:r>
          </a:p>
        </p:txBody>
      </p:sp>
      <p:sp>
        <p:nvSpPr>
          <p:cNvPr name="TextBox 26" id="26"/>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FFFFFF"/>
                </a:solidFill>
                <a:latin typeface="Antic Italics"/>
              </a:rPr>
              <a:t>SUPERVISED</a:t>
            </a:r>
          </a:p>
        </p:txBody>
      </p:sp>
      <p:sp>
        <p:nvSpPr>
          <p:cNvPr name="TextBox 27" id="27"/>
          <p:cNvSpPr txBox="true"/>
          <p:nvPr/>
        </p:nvSpPr>
        <p:spPr>
          <a:xfrm rot="0">
            <a:off x="5762515" y="3743912"/>
            <a:ext cx="6762970" cy="2236470"/>
          </a:xfrm>
          <a:prstGeom prst="rect">
            <a:avLst/>
          </a:prstGeom>
        </p:spPr>
        <p:txBody>
          <a:bodyPr anchor="t" rtlCol="false" tIns="0" lIns="0" bIns="0" rIns="0">
            <a:spAutoFit/>
          </a:bodyPr>
          <a:lstStyle/>
          <a:p>
            <a:pPr algn="ctr">
              <a:lnSpc>
                <a:spcPts val="8640"/>
              </a:lnSpc>
            </a:pPr>
            <a:r>
              <a:rPr lang="en-US" sz="8000">
                <a:solidFill>
                  <a:srgbClr val="FFFFFF"/>
                </a:solidFill>
                <a:latin typeface="Barlow SemiCondensed Italics"/>
              </a:rPr>
              <a:t>BUSINESS UNDERSTANDING</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8F7F6A"/>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A69580"/>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A69580"/>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A69580"/>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02516" y="2517845"/>
            <a:ext cx="19093032" cy="6114037"/>
            <a:chOff x="0" y="0"/>
            <a:chExt cx="5028618" cy="1610281"/>
          </a:xfrm>
        </p:grpSpPr>
        <p:sp>
          <p:nvSpPr>
            <p:cNvPr name="Freeform 15" id="15"/>
            <p:cNvSpPr/>
            <p:nvPr/>
          </p:nvSpPr>
          <p:spPr>
            <a:xfrm flipH="false" flipV="false" rot="0">
              <a:off x="0" y="0"/>
              <a:ext cx="5028617" cy="1610281"/>
            </a:xfrm>
            <a:custGeom>
              <a:avLst/>
              <a:gdLst/>
              <a:ahLst/>
              <a:cxnLst/>
              <a:rect r="r" b="b" t="t" l="l"/>
              <a:pathLst>
                <a:path h="1610281" w="5028617">
                  <a:moveTo>
                    <a:pt x="0" y="0"/>
                  </a:moveTo>
                  <a:lnTo>
                    <a:pt x="5028617" y="0"/>
                  </a:lnTo>
                  <a:lnTo>
                    <a:pt x="5028617" y="1610281"/>
                  </a:lnTo>
                  <a:lnTo>
                    <a:pt x="0" y="1610281"/>
                  </a:lnTo>
                  <a:close/>
                </a:path>
              </a:pathLst>
            </a:custGeom>
            <a:solidFill>
              <a:srgbClr val="A69580">
                <a:alpha val="88627"/>
              </a:srgbClr>
            </a:solidFill>
          </p:spPr>
        </p:sp>
        <p:sp>
          <p:nvSpPr>
            <p:cNvPr name="TextBox 16" id="16"/>
            <p:cNvSpPr txBox="true"/>
            <p:nvPr/>
          </p:nvSpPr>
          <p:spPr>
            <a:xfrm>
              <a:off x="0" y="-47625"/>
              <a:ext cx="5028618" cy="165790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true" flipV="true" rot="0">
            <a:off x="1282044" y="8631882"/>
            <a:ext cx="1535129" cy="770356"/>
          </a:xfrm>
          <a:custGeom>
            <a:avLst/>
            <a:gdLst/>
            <a:ahLst/>
            <a:cxnLst/>
            <a:rect r="r" b="b" t="t" l="l"/>
            <a:pathLst>
              <a:path h="770356" w="1535129">
                <a:moveTo>
                  <a:pt x="1535129" y="770356"/>
                </a:moveTo>
                <a:lnTo>
                  <a:pt x="0" y="770356"/>
                </a:lnTo>
                <a:lnTo>
                  <a:pt x="0" y="0"/>
                </a:lnTo>
                <a:lnTo>
                  <a:pt x="1535129" y="0"/>
                </a:lnTo>
                <a:lnTo>
                  <a:pt x="1535129" y="7703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TextBox 25" id="25"/>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695941"/>
                </a:solidFill>
                <a:latin typeface="Antic Italics"/>
              </a:rPr>
              <a:t>50</a:t>
            </a:r>
          </a:p>
        </p:txBody>
      </p:sp>
      <p:sp>
        <p:nvSpPr>
          <p:cNvPr name="TextBox 26" id="26"/>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FFFFFF"/>
                </a:solidFill>
                <a:latin typeface="Antic Italics"/>
              </a:rPr>
              <a:t>UNSUPERVISED</a:t>
            </a:r>
          </a:p>
        </p:txBody>
      </p:sp>
      <p:sp>
        <p:nvSpPr>
          <p:cNvPr name="TextBox 27" id="27"/>
          <p:cNvSpPr txBox="true"/>
          <p:nvPr/>
        </p:nvSpPr>
        <p:spPr>
          <a:xfrm rot="0">
            <a:off x="4732035" y="783765"/>
            <a:ext cx="8040841" cy="979169"/>
          </a:xfrm>
          <a:prstGeom prst="rect">
            <a:avLst/>
          </a:prstGeom>
        </p:spPr>
        <p:txBody>
          <a:bodyPr anchor="t" rtlCol="false" tIns="0" lIns="0" bIns="0" rIns="0">
            <a:spAutoFit/>
          </a:bodyPr>
          <a:lstStyle/>
          <a:p>
            <a:pPr algn="ctr">
              <a:lnSpc>
                <a:spcPts val="7980"/>
              </a:lnSpc>
            </a:pPr>
            <a:r>
              <a:rPr lang="en-US" sz="5700">
                <a:solidFill>
                  <a:srgbClr val="FFFFFF"/>
                </a:solidFill>
                <a:latin typeface="Barlow SemiCondensed Bold Italics"/>
              </a:rPr>
              <a:t>DESCRIBE DATA</a:t>
            </a:r>
          </a:p>
        </p:txBody>
      </p:sp>
      <p:sp>
        <p:nvSpPr>
          <p:cNvPr name="TextBox 28" id="28"/>
          <p:cNvSpPr txBox="true"/>
          <p:nvPr/>
        </p:nvSpPr>
        <p:spPr>
          <a:xfrm rot="0">
            <a:off x="207122" y="2293620"/>
            <a:ext cx="17873757" cy="6964680"/>
          </a:xfrm>
          <a:prstGeom prst="rect">
            <a:avLst/>
          </a:prstGeom>
        </p:spPr>
        <p:txBody>
          <a:bodyPr anchor="t" rtlCol="false" tIns="0" lIns="0" bIns="0" rIns="0">
            <a:spAutoFit/>
          </a:bodyPr>
          <a:lstStyle/>
          <a:p>
            <a:pPr algn="just" marL="712470" indent="-356235" lvl="1">
              <a:lnSpc>
                <a:spcPts val="4620"/>
              </a:lnSpc>
              <a:buAutoNum type="arabicPeriod" startAt="1"/>
            </a:pPr>
            <a:r>
              <a:rPr lang="en-US" sz="3300">
                <a:solidFill>
                  <a:srgbClr val="FFFFFF"/>
                </a:solidFill>
                <a:latin typeface="Barlow Light"/>
              </a:rPr>
              <a:t>count: menunjukkan jumlah nilai non-null dalam setiap kolom dataset.</a:t>
            </a:r>
          </a:p>
          <a:p>
            <a:pPr algn="just" marL="712470" indent="-356235" lvl="1">
              <a:lnSpc>
                <a:spcPts val="4620"/>
              </a:lnSpc>
              <a:buAutoNum type="arabicPeriod" startAt="1"/>
            </a:pPr>
            <a:r>
              <a:rPr lang="en-US" sz="3300">
                <a:solidFill>
                  <a:srgbClr val="FFFFFF"/>
                </a:solidFill>
                <a:latin typeface="Barlow Light"/>
              </a:rPr>
              <a:t>mean: menunjukkan nilai rata-rata dari setiap kolom dataset.</a:t>
            </a:r>
          </a:p>
          <a:p>
            <a:pPr algn="just" marL="712470" indent="-356235" lvl="1">
              <a:lnSpc>
                <a:spcPts val="4620"/>
              </a:lnSpc>
              <a:buAutoNum type="arabicPeriod" startAt="1"/>
            </a:pPr>
            <a:r>
              <a:rPr lang="en-US" sz="3300">
                <a:solidFill>
                  <a:srgbClr val="FFFFFF"/>
                </a:solidFill>
                <a:latin typeface="Barlow Light"/>
              </a:rPr>
              <a:t>std: menunjukkan standar deviasi dari setiap kolom dataset.</a:t>
            </a:r>
          </a:p>
          <a:p>
            <a:pPr algn="just" marL="712470" indent="-356235" lvl="1">
              <a:lnSpc>
                <a:spcPts val="4620"/>
              </a:lnSpc>
              <a:buAutoNum type="arabicPeriod" startAt="1"/>
            </a:pPr>
            <a:r>
              <a:rPr lang="en-US" sz="3300">
                <a:solidFill>
                  <a:srgbClr val="FFFFFF"/>
                </a:solidFill>
                <a:latin typeface="Barlow Light"/>
              </a:rPr>
              <a:t>min: menunjukkan nilai minimum dari setiap kolom dataset.</a:t>
            </a:r>
          </a:p>
          <a:p>
            <a:pPr algn="just" marL="712470" indent="-356235" lvl="1">
              <a:lnSpc>
                <a:spcPts val="4620"/>
              </a:lnSpc>
              <a:buAutoNum type="arabicPeriod" startAt="1"/>
            </a:pPr>
            <a:r>
              <a:rPr lang="en-US" sz="3300">
                <a:solidFill>
                  <a:srgbClr val="FFFFFF"/>
                </a:solidFill>
                <a:latin typeface="Barlow Light"/>
              </a:rPr>
              <a:t>25%: menunjukkan kuartil pertama dari setiap kolom dataset, kuartil pertama adalah nilai yang membagi dataset menjadi dua bagian yang sama besar.</a:t>
            </a:r>
          </a:p>
          <a:p>
            <a:pPr algn="just" marL="712470" indent="-356235" lvl="1">
              <a:lnSpc>
                <a:spcPts val="4620"/>
              </a:lnSpc>
              <a:buAutoNum type="arabicPeriod" startAt="1"/>
            </a:pPr>
            <a:r>
              <a:rPr lang="en-US" sz="3300">
                <a:solidFill>
                  <a:srgbClr val="FFFFFF"/>
                </a:solidFill>
                <a:latin typeface="Barlow Light"/>
              </a:rPr>
              <a:t>50%: menunjukkan kuartil kedua dari setiap kolom dataset, kuartil kedua atau median adalah nilai tengah dari dataset.</a:t>
            </a:r>
          </a:p>
          <a:p>
            <a:pPr algn="just" marL="712470" indent="-356235" lvl="1">
              <a:lnSpc>
                <a:spcPts val="4620"/>
              </a:lnSpc>
              <a:buAutoNum type="arabicPeriod" startAt="1"/>
            </a:pPr>
            <a:r>
              <a:rPr lang="en-US" sz="3300">
                <a:solidFill>
                  <a:srgbClr val="FFFFFF"/>
                </a:solidFill>
                <a:latin typeface="Barlow Light"/>
              </a:rPr>
              <a:t>75%: menunjukkan kuartil ketiga dari setiap kolom dataset, kuartil ketiga adalah nilai yang membagi dataset menjadi dua bagian yang sama besar.</a:t>
            </a:r>
          </a:p>
          <a:p>
            <a:pPr algn="just" marL="712470" indent="-356235" lvl="1">
              <a:lnSpc>
                <a:spcPts val="4620"/>
              </a:lnSpc>
              <a:buAutoNum type="arabicPeriod" startAt="1"/>
            </a:pPr>
            <a:r>
              <a:rPr lang="en-US" sz="3300">
                <a:solidFill>
                  <a:srgbClr val="FFFFFF"/>
                </a:solidFill>
                <a:latin typeface="Barlow Light"/>
              </a:rPr>
              <a:t>max: menunjukkan nilai maksimum dari setiap kolom dataset.</a:t>
            </a:r>
          </a:p>
          <a:p>
            <a:pPr algn="just">
              <a:lnSpc>
                <a:spcPts val="4620"/>
              </a:lnSpc>
            </a:pP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8F7F6A"/>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A69580"/>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A69580"/>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A69580"/>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02516" y="2517845"/>
            <a:ext cx="19093032" cy="6114037"/>
            <a:chOff x="0" y="0"/>
            <a:chExt cx="5028618" cy="1610281"/>
          </a:xfrm>
        </p:grpSpPr>
        <p:sp>
          <p:nvSpPr>
            <p:cNvPr name="Freeform 15" id="15"/>
            <p:cNvSpPr/>
            <p:nvPr/>
          </p:nvSpPr>
          <p:spPr>
            <a:xfrm flipH="false" flipV="false" rot="0">
              <a:off x="0" y="0"/>
              <a:ext cx="5028617" cy="1610281"/>
            </a:xfrm>
            <a:custGeom>
              <a:avLst/>
              <a:gdLst/>
              <a:ahLst/>
              <a:cxnLst/>
              <a:rect r="r" b="b" t="t" l="l"/>
              <a:pathLst>
                <a:path h="1610281" w="5028617">
                  <a:moveTo>
                    <a:pt x="0" y="0"/>
                  </a:moveTo>
                  <a:lnTo>
                    <a:pt x="5028617" y="0"/>
                  </a:lnTo>
                  <a:lnTo>
                    <a:pt x="5028617" y="1610281"/>
                  </a:lnTo>
                  <a:lnTo>
                    <a:pt x="0" y="1610281"/>
                  </a:lnTo>
                  <a:close/>
                </a:path>
              </a:pathLst>
            </a:custGeom>
            <a:solidFill>
              <a:srgbClr val="A69580">
                <a:alpha val="88627"/>
              </a:srgbClr>
            </a:solidFill>
          </p:spPr>
        </p:sp>
        <p:sp>
          <p:nvSpPr>
            <p:cNvPr name="TextBox 16" id="16"/>
            <p:cNvSpPr txBox="true"/>
            <p:nvPr/>
          </p:nvSpPr>
          <p:spPr>
            <a:xfrm>
              <a:off x="0" y="-47625"/>
              <a:ext cx="5028618" cy="165790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true" flipV="true" rot="0">
            <a:off x="1282044" y="8631882"/>
            <a:ext cx="1535129" cy="770356"/>
          </a:xfrm>
          <a:custGeom>
            <a:avLst/>
            <a:gdLst/>
            <a:ahLst/>
            <a:cxnLst/>
            <a:rect r="r" b="b" t="t" l="l"/>
            <a:pathLst>
              <a:path h="770356" w="1535129">
                <a:moveTo>
                  <a:pt x="1535129" y="770356"/>
                </a:moveTo>
                <a:lnTo>
                  <a:pt x="0" y="770356"/>
                </a:lnTo>
                <a:lnTo>
                  <a:pt x="0" y="0"/>
                </a:lnTo>
                <a:lnTo>
                  <a:pt x="1535129" y="0"/>
                </a:lnTo>
                <a:lnTo>
                  <a:pt x="1535129" y="7703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5" id="25"/>
          <p:cNvSpPr/>
          <p:nvPr/>
        </p:nvSpPr>
        <p:spPr>
          <a:xfrm flipH="false" flipV="false" rot="0">
            <a:off x="498979" y="2002315"/>
            <a:ext cx="7895914" cy="6934495"/>
          </a:xfrm>
          <a:custGeom>
            <a:avLst/>
            <a:gdLst/>
            <a:ahLst/>
            <a:cxnLst/>
            <a:rect r="r" b="b" t="t" l="l"/>
            <a:pathLst>
              <a:path h="6934495" w="7895914">
                <a:moveTo>
                  <a:pt x="0" y="0"/>
                </a:moveTo>
                <a:lnTo>
                  <a:pt x="7895914" y="0"/>
                </a:lnTo>
                <a:lnTo>
                  <a:pt x="7895914" y="6934495"/>
                </a:lnTo>
                <a:lnTo>
                  <a:pt x="0" y="6934495"/>
                </a:lnTo>
                <a:lnTo>
                  <a:pt x="0" y="0"/>
                </a:lnTo>
                <a:close/>
              </a:path>
            </a:pathLst>
          </a:custGeom>
          <a:blipFill>
            <a:blip r:embed="rId4"/>
            <a:stretch>
              <a:fillRect l="0" t="0" r="0" b="0"/>
            </a:stretch>
          </a:blipFill>
        </p:spPr>
      </p:sp>
      <p:sp>
        <p:nvSpPr>
          <p:cNvPr name="TextBox 26" id="26"/>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695941"/>
                </a:solidFill>
                <a:latin typeface="Antic Italics"/>
              </a:rPr>
              <a:t>51</a:t>
            </a:r>
          </a:p>
        </p:txBody>
      </p:sp>
      <p:sp>
        <p:nvSpPr>
          <p:cNvPr name="TextBox 27" id="27"/>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FFFFFF"/>
                </a:solidFill>
                <a:latin typeface="Antic Italics"/>
              </a:rPr>
              <a:t>UNSUPERVISED</a:t>
            </a:r>
          </a:p>
        </p:txBody>
      </p:sp>
      <p:sp>
        <p:nvSpPr>
          <p:cNvPr name="TextBox 28" id="28"/>
          <p:cNvSpPr txBox="true"/>
          <p:nvPr/>
        </p:nvSpPr>
        <p:spPr>
          <a:xfrm rot="0">
            <a:off x="4732035" y="783765"/>
            <a:ext cx="8040841" cy="979169"/>
          </a:xfrm>
          <a:prstGeom prst="rect">
            <a:avLst/>
          </a:prstGeom>
        </p:spPr>
        <p:txBody>
          <a:bodyPr anchor="t" rtlCol="false" tIns="0" lIns="0" bIns="0" rIns="0">
            <a:spAutoFit/>
          </a:bodyPr>
          <a:lstStyle/>
          <a:p>
            <a:pPr algn="ctr">
              <a:lnSpc>
                <a:spcPts val="7980"/>
              </a:lnSpc>
            </a:pPr>
            <a:r>
              <a:rPr lang="en-US" sz="5700">
                <a:solidFill>
                  <a:srgbClr val="FFFFFF"/>
                </a:solidFill>
                <a:latin typeface="Barlow SemiCondensed Bold Italics"/>
              </a:rPr>
              <a:t>DESCRIBE DATA</a:t>
            </a:r>
          </a:p>
        </p:txBody>
      </p:sp>
      <p:sp>
        <p:nvSpPr>
          <p:cNvPr name="TextBox 29" id="29"/>
          <p:cNvSpPr txBox="true"/>
          <p:nvPr/>
        </p:nvSpPr>
        <p:spPr>
          <a:xfrm rot="0">
            <a:off x="8480196" y="1954690"/>
            <a:ext cx="9181164" cy="8130233"/>
          </a:xfrm>
          <a:prstGeom prst="rect">
            <a:avLst/>
          </a:prstGeom>
        </p:spPr>
        <p:txBody>
          <a:bodyPr anchor="t" rtlCol="false" tIns="0" lIns="0" bIns="0" rIns="0">
            <a:spAutoFit/>
          </a:bodyPr>
          <a:lstStyle/>
          <a:p>
            <a:pPr algn="just" marL="520770" indent="-260385" lvl="1">
              <a:lnSpc>
                <a:spcPts val="3376"/>
              </a:lnSpc>
              <a:buAutoNum type="arabicPeriod" startAt="1"/>
            </a:pPr>
            <a:r>
              <a:rPr lang="en-US" sz="2412">
                <a:solidFill>
                  <a:srgbClr val="FFFFFF"/>
                </a:solidFill>
                <a:latin typeface="Barlow Light"/>
              </a:rPr>
              <a:t>country: nama negara (tipe data objek)</a:t>
            </a:r>
          </a:p>
          <a:p>
            <a:pPr algn="just" marL="520770" indent="-260385" lvl="1">
              <a:lnSpc>
                <a:spcPts val="3376"/>
              </a:lnSpc>
              <a:buAutoNum type="arabicPeriod" startAt="1"/>
            </a:pPr>
            <a:r>
              <a:rPr lang="en-US" sz="2412">
                <a:solidFill>
                  <a:srgbClr val="FFFFFF"/>
                </a:solidFill>
                <a:latin typeface="Barlow Light"/>
              </a:rPr>
              <a:t>child_mort: angka kematian anak di bawah usia 5 tahun per 1000 kelahiran hidup dalam populasi (tipe data float64)</a:t>
            </a:r>
          </a:p>
          <a:p>
            <a:pPr algn="just" marL="520770" indent="-260385" lvl="1">
              <a:lnSpc>
                <a:spcPts val="3376"/>
              </a:lnSpc>
              <a:buAutoNum type="arabicPeriod" startAt="1"/>
            </a:pPr>
            <a:r>
              <a:rPr lang="en-US" sz="2412">
                <a:solidFill>
                  <a:srgbClr val="FFFFFF"/>
                </a:solidFill>
                <a:latin typeface="Barlow Light"/>
              </a:rPr>
              <a:t>exports: total ekspor suatu negara sebagai persentase dari total GDP (tipe data float64)</a:t>
            </a:r>
          </a:p>
          <a:p>
            <a:pPr algn="just" marL="520770" indent="-260385" lvl="1">
              <a:lnSpc>
                <a:spcPts val="3376"/>
              </a:lnSpc>
              <a:buAutoNum type="arabicPeriod" startAt="1"/>
            </a:pPr>
            <a:r>
              <a:rPr lang="en-US" sz="2412">
                <a:solidFill>
                  <a:srgbClr val="FFFFFF"/>
                </a:solidFill>
                <a:latin typeface="Barlow Light"/>
              </a:rPr>
              <a:t>health: total pengeluaran kesehatan suatu negara sebagai persentase dari total GDP (tipe data float64)</a:t>
            </a:r>
          </a:p>
          <a:p>
            <a:pPr algn="just" marL="520770" indent="-260385" lvl="1">
              <a:lnSpc>
                <a:spcPts val="3376"/>
              </a:lnSpc>
              <a:buAutoNum type="arabicPeriod" startAt="1"/>
            </a:pPr>
            <a:r>
              <a:rPr lang="en-US" sz="2412">
                <a:solidFill>
                  <a:srgbClr val="FFFFFF"/>
                </a:solidFill>
                <a:latin typeface="Barlow Light"/>
              </a:rPr>
              <a:t>imports: total impor suatu negara sebagai persentase dari total GDP (tipe data float64)</a:t>
            </a:r>
          </a:p>
          <a:p>
            <a:pPr algn="just" marL="520770" indent="-260385" lvl="1">
              <a:lnSpc>
                <a:spcPts val="3376"/>
              </a:lnSpc>
              <a:buAutoNum type="arabicPeriod" startAt="1"/>
            </a:pPr>
            <a:r>
              <a:rPr lang="en-US" sz="2412">
                <a:solidFill>
                  <a:srgbClr val="FFFFFF"/>
                </a:solidFill>
                <a:latin typeface="Barlow Light"/>
              </a:rPr>
              <a:t>income: pendapatan kotor rata-rata per tahun dalam kelompok pendapatan suatu negara (tipe data int64)</a:t>
            </a:r>
          </a:p>
          <a:p>
            <a:pPr algn="just" marL="520770" indent="-260385" lvl="1">
              <a:lnSpc>
                <a:spcPts val="3376"/>
              </a:lnSpc>
              <a:buAutoNum type="arabicPeriod" startAt="1"/>
            </a:pPr>
            <a:r>
              <a:rPr lang="en-US" sz="2412">
                <a:solidFill>
                  <a:srgbClr val="FFFFFF"/>
                </a:solidFill>
                <a:latin typeface="Barlow Light"/>
              </a:rPr>
              <a:t>inflation: laju inflasi tahunan (tipe data float64)</a:t>
            </a:r>
          </a:p>
          <a:p>
            <a:pPr algn="just" marL="520770" indent="-260385" lvl="1">
              <a:lnSpc>
                <a:spcPts val="3376"/>
              </a:lnSpc>
              <a:buAutoNum type="arabicPeriod" startAt="1"/>
            </a:pPr>
            <a:r>
              <a:rPr lang="en-US" sz="2412">
                <a:solidFill>
                  <a:srgbClr val="FFFFFF"/>
                </a:solidFill>
                <a:latin typeface="Barlow Light"/>
              </a:rPr>
              <a:t>life_expec: harapan hidup pada saat lahir dalam tahun (tipe data float64)</a:t>
            </a:r>
          </a:p>
          <a:p>
            <a:pPr algn="just" marL="520770" indent="-260385" lvl="1">
              <a:lnSpc>
                <a:spcPts val="3376"/>
              </a:lnSpc>
              <a:buAutoNum type="arabicPeriod" startAt="1"/>
            </a:pPr>
            <a:r>
              <a:rPr lang="en-US" sz="2412">
                <a:solidFill>
                  <a:srgbClr val="FFFFFF"/>
                </a:solidFill>
                <a:latin typeface="Barlow Light"/>
              </a:rPr>
              <a:t>total_fer: jumlah anak yang diharapkan akan lahir per wanita selama usia reproduksi mereka (tipe data float64)</a:t>
            </a:r>
          </a:p>
          <a:p>
            <a:pPr algn="just" marL="520770" indent="-260385" lvl="1">
              <a:lnSpc>
                <a:spcPts val="3376"/>
              </a:lnSpc>
              <a:buAutoNum type="arabicPeriod" startAt="1"/>
            </a:pPr>
            <a:r>
              <a:rPr lang="en-US" sz="2412">
                <a:solidFill>
                  <a:srgbClr val="FFFFFF"/>
                </a:solidFill>
                <a:latin typeface="Barlow Light"/>
              </a:rPr>
              <a:t>gdpp: total produk domestik bruto suatu negara dalam USD (tipe data int64)</a:t>
            </a:r>
          </a:p>
          <a:p>
            <a:pPr algn="just">
              <a:lnSpc>
                <a:spcPts val="3376"/>
              </a:lnSpc>
            </a:pP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8F7F6A"/>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A69580"/>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A69580"/>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A69580"/>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02516" y="2517845"/>
            <a:ext cx="19093032" cy="6114037"/>
            <a:chOff x="0" y="0"/>
            <a:chExt cx="5028618" cy="1610281"/>
          </a:xfrm>
        </p:grpSpPr>
        <p:sp>
          <p:nvSpPr>
            <p:cNvPr name="Freeform 15" id="15"/>
            <p:cNvSpPr/>
            <p:nvPr/>
          </p:nvSpPr>
          <p:spPr>
            <a:xfrm flipH="false" flipV="false" rot="0">
              <a:off x="0" y="0"/>
              <a:ext cx="5028617" cy="1610281"/>
            </a:xfrm>
            <a:custGeom>
              <a:avLst/>
              <a:gdLst/>
              <a:ahLst/>
              <a:cxnLst/>
              <a:rect r="r" b="b" t="t" l="l"/>
              <a:pathLst>
                <a:path h="1610281" w="5028617">
                  <a:moveTo>
                    <a:pt x="0" y="0"/>
                  </a:moveTo>
                  <a:lnTo>
                    <a:pt x="5028617" y="0"/>
                  </a:lnTo>
                  <a:lnTo>
                    <a:pt x="5028617" y="1610281"/>
                  </a:lnTo>
                  <a:lnTo>
                    <a:pt x="0" y="1610281"/>
                  </a:lnTo>
                  <a:close/>
                </a:path>
              </a:pathLst>
            </a:custGeom>
            <a:solidFill>
              <a:srgbClr val="A69580">
                <a:alpha val="88627"/>
              </a:srgbClr>
            </a:solidFill>
          </p:spPr>
        </p:sp>
        <p:sp>
          <p:nvSpPr>
            <p:cNvPr name="TextBox 16" id="16"/>
            <p:cNvSpPr txBox="true"/>
            <p:nvPr/>
          </p:nvSpPr>
          <p:spPr>
            <a:xfrm>
              <a:off x="0" y="-47625"/>
              <a:ext cx="5028618" cy="165790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true" flipV="true" rot="0">
            <a:off x="1282044" y="8631882"/>
            <a:ext cx="1535129" cy="770356"/>
          </a:xfrm>
          <a:custGeom>
            <a:avLst/>
            <a:gdLst/>
            <a:ahLst/>
            <a:cxnLst/>
            <a:rect r="r" b="b" t="t" l="l"/>
            <a:pathLst>
              <a:path h="770356" w="1535129">
                <a:moveTo>
                  <a:pt x="1535129" y="770356"/>
                </a:moveTo>
                <a:lnTo>
                  <a:pt x="0" y="770356"/>
                </a:lnTo>
                <a:lnTo>
                  <a:pt x="0" y="0"/>
                </a:lnTo>
                <a:lnTo>
                  <a:pt x="1535129" y="0"/>
                </a:lnTo>
                <a:lnTo>
                  <a:pt x="1535129" y="7703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TextBox 25" id="25"/>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695941"/>
                </a:solidFill>
                <a:latin typeface="Antic Italics"/>
              </a:rPr>
              <a:t>52</a:t>
            </a:r>
          </a:p>
        </p:txBody>
      </p:sp>
      <p:sp>
        <p:nvSpPr>
          <p:cNvPr name="TextBox 26" id="26"/>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FFFFFF"/>
                </a:solidFill>
                <a:latin typeface="Antic Italics"/>
              </a:rPr>
              <a:t>UNSUPERVISED</a:t>
            </a:r>
          </a:p>
        </p:txBody>
      </p:sp>
      <p:sp>
        <p:nvSpPr>
          <p:cNvPr name="TextBox 27" id="27"/>
          <p:cNvSpPr txBox="true"/>
          <p:nvPr/>
        </p:nvSpPr>
        <p:spPr>
          <a:xfrm rot="0">
            <a:off x="4732035" y="783765"/>
            <a:ext cx="8040841" cy="979169"/>
          </a:xfrm>
          <a:prstGeom prst="rect">
            <a:avLst/>
          </a:prstGeom>
        </p:spPr>
        <p:txBody>
          <a:bodyPr anchor="t" rtlCol="false" tIns="0" lIns="0" bIns="0" rIns="0">
            <a:spAutoFit/>
          </a:bodyPr>
          <a:lstStyle/>
          <a:p>
            <a:pPr algn="ctr">
              <a:lnSpc>
                <a:spcPts val="7980"/>
              </a:lnSpc>
            </a:pPr>
            <a:r>
              <a:rPr lang="en-US" sz="5700">
                <a:solidFill>
                  <a:srgbClr val="FFFFFF"/>
                </a:solidFill>
                <a:latin typeface="Barlow SemiCondensed Bold Italics"/>
              </a:rPr>
              <a:t>DESCRIBE DATA</a:t>
            </a:r>
          </a:p>
        </p:txBody>
      </p:sp>
      <p:sp>
        <p:nvSpPr>
          <p:cNvPr name="TextBox 28" id="28"/>
          <p:cNvSpPr txBox="true"/>
          <p:nvPr/>
        </p:nvSpPr>
        <p:spPr>
          <a:xfrm rot="0">
            <a:off x="207122" y="2293620"/>
            <a:ext cx="17873757" cy="5802630"/>
          </a:xfrm>
          <a:prstGeom prst="rect">
            <a:avLst/>
          </a:prstGeom>
        </p:spPr>
        <p:txBody>
          <a:bodyPr anchor="t" rtlCol="false" tIns="0" lIns="0" bIns="0" rIns="0">
            <a:spAutoFit/>
          </a:bodyPr>
          <a:lstStyle/>
          <a:p>
            <a:pPr algn="just" marL="712470" indent="-356235" lvl="1">
              <a:lnSpc>
                <a:spcPts val="4620"/>
              </a:lnSpc>
              <a:buAutoNum type="arabicPeriod" startAt="1"/>
            </a:pPr>
            <a:r>
              <a:rPr lang="en-US" sz="3300">
                <a:solidFill>
                  <a:srgbClr val="FFFFFF"/>
                </a:solidFill>
                <a:latin typeface="Barlow Light"/>
              </a:rPr>
              <a:t>country: Nama negara.</a:t>
            </a:r>
          </a:p>
          <a:p>
            <a:pPr algn="just">
              <a:lnSpc>
                <a:spcPts val="4620"/>
              </a:lnSpc>
            </a:pPr>
            <a:r>
              <a:rPr lang="en-US" sz="3300">
                <a:solidFill>
                  <a:srgbClr val="FFFFFF"/>
                </a:solidFill>
                <a:latin typeface="Barlow Light"/>
              </a:rPr>
              <a:t>        </a:t>
            </a:r>
            <a:r>
              <a:rPr lang="en-US" sz="3300">
                <a:solidFill>
                  <a:srgbClr val="FFFFFF"/>
                </a:solidFill>
                <a:latin typeface="Barlow Light"/>
              </a:rPr>
              <a:t>List item</a:t>
            </a:r>
          </a:p>
          <a:p>
            <a:pPr algn="just">
              <a:lnSpc>
                <a:spcPts val="4620"/>
              </a:lnSpc>
            </a:pPr>
            <a:r>
              <a:rPr lang="en-US" sz="3300">
                <a:solidFill>
                  <a:srgbClr val="FFFFFF"/>
                </a:solidFill>
                <a:latin typeface="Barlow Light"/>
              </a:rPr>
              <a:t>        </a:t>
            </a:r>
            <a:r>
              <a:rPr lang="en-US" sz="3300">
                <a:solidFill>
                  <a:srgbClr val="FFFFFF"/>
                </a:solidFill>
                <a:latin typeface="Barlow Light"/>
              </a:rPr>
              <a:t>List item</a:t>
            </a:r>
          </a:p>
          <a:p>
            <a:pPr algn="just">
              <a:lnSpc>
                <a:spcPts val="4620"/>
              </a:lnSpc>
            </a:pPr>
            <a:r>
              <a:rPr lang="en-US" sz="3300">
                <a:solidFill>
                  <a:srgbClr val="FFFFFF"/>
                </a:solidFill>
                <a:latin typeface="Barlow Light"/>
              </a:rPr>
              <a:t>child_mort: Jumlah kematian anak di bawah usia lima tahun per 1000 kelahiran hidup. exports: Persentase ekspor dari total output barang dan jasa. health: Total pengeluaran kesehatan per kapita. imports: Persentase impor dari total output barang dan jasa. income: Pendapatan kotor per kapita dalam US dollar. inflation: Tingkat inflasi tahunan. life_expec: Rata-rata harapan hidup pada saat lahir. total_fer: Rata-rata jumlah anak yang akan dilahirkan per wanita. gdpp: Produk Domestik Bruto (PDB) per kapita dalam US dollar.</a:t>
            </a:r>
          </a:p>
          <a:p>
            <a:pPr algn="just">
              <a:lnSpc>
                <a:spcPts val="4620"/>
              </a:lnSpc>
            </a:pP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8F7F6A"/>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A69580"/>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A69580"/>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A69580"/>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02516" y="2517845"/>
            <a:ext cx="19093032" cy="6114037"/>
            <a:chOff x="0" y="0"/>
            <a:chExt cx="5028618" cy="1610281"/>
          </a:xfrm>
        </p:grpSpPr>
        <p:sp>
          <p:nvSpPr>
            <p:cNvPr name="Freeform 15" id="15"/>
            <p:cNvSpPr/>
            <p:nvPr/>
          </p:nvSpPr>
          <p:spPr>
            <a:xfrm flipH="false" flipV="false" rot="0">
              <a:off x="0" y="0"/>
              <a:ext cx="5028617" cy="1610281"/>
            </a:xfrm>
            <a:custGeom>
              <a:avLst/>
              <a:gdLst/>
              <a:ahLst/>
              <a:cxnLst/>
              <a:rect r="r" b="b" t="t" l="l"/>
              <a:pathLst>
                <a:path h="1610281" w="5028617">
                  <a:moveTo>
                    <a:pt x="0" y="0"/>
                  </a:moveTo>
                  <a:lnTo>
                    <a:pt x="5028617" y="0"/>
                  </a:lnTo>
                  <a:lnTo>
                    <a:pt x="5028617" y="1610281"/>
                  </a:lnTo>
                  <a:lnTo>
                    <a:pt x="0" y="1610281"/>
                  </a:lnTo>
                  <a:close/>
                </a:path>
              </a:pathLst>
            </a:custGeom>
            <a:solidFill>
              <a:srgbClr val="A69580">
                <a:alpha val="88627"/>
              </a:srgbClr>
            </a:solidFill>
          </p:spPr>
        </p:sp>
        <p:sp>
          <p:nvSpPr>
            <p:cNvPr name="TextBox 16" id="16"/>
            <p:cNvSpPr txBox="true"/>
            <p:nvPr/>
          </p:nvSpPr>
          <p:spPr>
            <a:xfrm>
              <a:off x="0" y="-47625"/>
              <a:ext cx="5028618" cy="165790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true" flipV="true" rot="0">
            <a:off x="1282044" y="8631882"/>
            <a:ext cx="1535129" cy="770356"/>
          </a:xfrm>
          <a:custGeom>
            <a:avLst/>
            <a:gdLst/>
            <a:ahLst/>
            <a:cxnLst/>
            <a:rect r="r" b="b" t="t" l="l"/>
            <a:pathLst>
              <a:path h="770356" w="1535129">
                <a:moveTo>
                  <a:pt x="1535129" y="770356"/>
                </a:moveTo>
                <a:lnTo>
                  <a:pt x="0" y="770356"/>
                </a:lnTo>
                <a:lnTo>
                  <a:pt x="0" y="0"/>
                </a:lnTo>
                <a:lnTo>
                  <a:pt x="1535129" y="0"/>
                </a:lnTo>
                <a:lnTo>
                  <a:pt x="1535129" y="7703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TextBox 25" id="25"/>
          <p:cNvSpPr txBox="true"/>
          <p:nvPr/>
        </p:nvSpPr>
        <p:spPr>
          <a:xfrm rot="0">
            <a:off x="1715410" y="7328398"/>
            <a:ext cx="17873757" cy="573405"/>
          </a:xfrm>
          <a:prstGeom prst="rect">
            <a:avLst/>
          </a:prstGeom>
        </p:spPr>
        <p:txBody>
          <a:bodyPr anchor="t" rtlCol="false" tIns="0" lIns="0" bIns="0" rIns="0">
            <a:spAutoFit/>
          </a:bodyPr>
          <a:lstStyle/>
          <a:p>
            <a:pPr algn="just">
              <a:lnSpc>
                <a:spcPts val="4620"/>
              </a:lnSpc>
            </a:pPr>
            <a:r>
              <a:rPr lang="en-US" sz="3300">
                <a:solidFill>
                  <a:srgbClr val="FFFFFF"/>
                </a:solidFill>
                <a:latin typeface="Barlow Light"/>
              </a:rPr>
              <a:t>Output di atas adalah informasi mengenai korelasi pada DataFrame yang telah dibaca</a:t>
            </a:r>
          </a:p>
        </p:txBody>
      </p:sp>
      <p:sp>
        <p:nvSpPr>
          <p:cNvPr name="Freeform 26" id="26"/>
          <p:cNvSpPr/>
          <p:nvPr/>
        </p:nvSpPr>
        <p:spPr>
          <a:xfrm flipH="false" flipV="false" rot="0">
            <a:off x="3038499" y="2258234"/>
            <a:ext cx="11427914" cy="4851088"/>
          </a:xfrm>
          <a:custGeom>
            <a:avLst/>
            <a:gdLst/>
            <a:ahLst/>
            <a:cxnLst/>
            <a:rect r="r" b="b" t="t" l="l"/>
            <a:pathLst>
              <a:path h="4851088" w="11427914">
                <a:moveTo>
                  <a:pt x="0" y="0"/>
                </a:moveTo>
                <a:lnTo>
                  <a:pt x="11427914" y="0"/>
                </a:lnTo>
                <a:lnTo>
                  <a:pt x="11427914" y="4851089"/>
                </a:lnTo>
                <a:lnTo>
                  <a:pt x="0" y="4851089"/>
                </a:lnTo>
                <a:lnTo>
                  <a:pt x="0" y="0"/>
                </a:lnTo>
                <a:close/>
              </a:path>
            </a:pathLst>
          </a:custGeom>
          <a:blipFill>
            <a:blip r:embed="rId4"/>
            <a:stretch>
              <a:fillRect l="0" t="0" r="0" b="0"/>
            </a:stretch>
          </a:blipFill>
        </p:spPr>
      </p:sp>
      <p:sp>
        <p:nvSpPr>
          <p:cNvPr name="TextBox 27" id="27"/>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695941"/>
                </a:solidFill>
                <a:latin typeface="Antic Italics"/>
              </a:rPr>
              <a:t>53</a:t>
            </a:r>
          </a:p>
        </p:txBody>
      </p:sp>
      <p:sp>
        <p:nvSpPr>
          <p:cNvPr name="TextBox 28" id="28"/>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FFFFFF"/>
                </a:solidFill>
                <a:latin typeface="Antic Italics"/>
              </a:rPr>
              <a:t>UNSUPERVISED</a:t>
            </a:r>
          </a:p>
        </p:txBody>
      </p:sp>
      <p:sp>
        <p:nvSpPr>
          <p:cNvPr name="TextBox 29" id="29"/>
          <p:cNvSpPr txBox="true"/>
          <p:nvPr/>
        </p:nvSpPr>
        <p:spPr>
          <a:xfrm rot="0">
            <a:off x="4732035" y="783765"/>
            <a:ext cx="8040841" cy="979169"/>
          </a:xfrm>
          <a:prstGeom prst="rect">
            <a:avLst/>
          </a:prstGeom>
        </p:spPr>
        <p:txBody>
          <a:bodyPr anchor="t" rtlCol="false" tIns="0" lIns="0" bIns="0" rIns="0">
            <a:spAutoFit/>
          </a:bodyPr>
          <a:lstStyle/>
          <a:p>
            <a:pPr algn="ctr">
              <a:lnSpc>
                <a:spcPts val="7980"/>
              </a:lnSpc>
            </a:pPr>
            <a:r>
              <a:rPr lang="en-US" sz="5700">
                <a:solidFill>
                  <a:srgbClr val="FFFFFF"/>
                </a:solidFill>
                <a:latin typeface="Barlow SemiCondensed Bold Italics"/>
              </a:rPr>
              <a:t>DESCRIBE DATA</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8F7F6A"/>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A69580"/>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A69580"/>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A69580"/>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02516" y="2517845"/>
            <a:ext cx="19093032" cy="6114037"/>
            <a:chOff x="0" y="0"/>
            <a:chExt cx="5028618" cy="1610281"/>
          </a:xfrm>
        </p:grpSpPr>
        <p:sp>
          <p:nvSpPr>
            <p:cNvPr name="Freeform 15" id="15"/>
            <p:cNvSpPr/>
            <p:nvPr/>
          </p:nvSpPr>
          <p:spPr>
            <a:xfrm flipH="false" flipV="false" rot="0">
              <a:off x="0" y="0"/>
              <a:ext cx="5028617" cy="1610281"/>
            </a:xfrm>
            <a:custGeom>
              <a:avLst/>
              <a:gdLst/>
              <a:ahLst/>
              <a:cxnLst/>
              <a:rect r="r" b="b" t="t" l="l"/>
              <a:pathLst>
                <a:path h="1610281" w="5028617">
                  <a:moveTo>
                    <a:pt x="0" y="0"/>
                  </a:moveTo>
                  <a:lnTo>
                    <a:pt x="5028617" y="0"/>
                  </a:lnTo>
                  <a:lnTo>
                    <a:pt x="5028617" y="1610281"/>
                  </a:lnTo>
                  <a:lnTo>
                    <a:pt x="0" y="1610281"/>
                  </a:lnTo>
                  <a:close/>
                </a:path>
              </a:pathLst>
            </a:custGeom>
            <a:solidFill>
              <a:srgbClr val="A69580">
                <a:alpha val="88627"/>
              </a:srgbClr>
            </a:solidFill>
          </p:spPr>
        </p:sp>
        <p:sp>
          <p:nvSpPr>
            <p:cNvPr name="TextBox 16" id="16"/>
            <p:cNvSpPr txBox="true"/>
            <p:nvPr/>
          </p:nvSpPr>
          <p:spPr>
            <a:xfrm>
              <a:off x="0" y="-47625"/>
              <a:ext cx="5028618" cy="1657906"/>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762515" y="4063365"/>
            <a:ext cx="6762970" cy="2236470"/>
          </a:xfrm>
          <a:prstGeom prst="rect">
            <a:avLst/>
          </a:prstGeom>
        </p:spPr>
        <p:txBody>
          <a:bodyPr anchor="t" rtlCol="false" tIns="0" lIns="0" bIns="0" rIns="0">
            <a:spAutoFit/>
          </a:bodyPr>
          <a:lstStyle/>
          <a:p>
            <a:pPr algn="ctr">
              <a:lnSpc>
                <a:spcPts val="8640"/>
              </a:lnSpc>
            </a:pPr>
            <a:r>
              <a:rPr lang="en-US" sz="8000">
                <a:solidFill>
                  <a:srgbClr val="FFFFFF"/>
                </a:solidFill>
                <a:latin typeface="Barlow SemiCondensed Italics"/>
              </a:rPr>
              <a:t>EKSPLORE</a:t>
            </a:r>
          </a:p>
          <a:p>
            <a:pPr algn="ctr">
              <a:lnSpc>
                <a:spcPts val="8640"/>
              </a:lnSpc>
            </a:pPr>
            <a:r>
              <a:rPr lang="en-US" sz="8000">
                <a:solidFill>
                  <a:srgbClr val="FFFFFF"/>
                </a:solidFill>
                <a:latin typeface="Barlow SemiCondensed Italics"/>
              </a:rPr>
              <a:t>DATA </a:t>
            </a:r>
          </a:p>
        </p:txBody>
      </p:sp>
      <p:sp>
        <p:nvSpPr>
          <p:cNvPr name="Freeform 18" id="18"/>
          <p:cNvSpPr/>
          <p:nvPr/>
        </p:nvSpPr>
        <p:spPr>
          <a:xfrm flipH="true" flipV="true" rot="0">
            <a:off x="1282044" y="8631882"/>
            <a:ext cx="1535129" cy="770356"/>
          </a:xfrm>
          <a:custGeom>
            <a:avLst/>
            <a:gdLst/>
            <a:ahLst/>
            <a:cxnLst/>
            <a:rect r="r" b="b" t="t" l="l"/>
            <a:pathLst>
              <a:path h="770356" w="1535129">
                <a:moveTo>
                  <a:pt x="1535129" y="770356"/>
                </a:moveTo>
                <a:lnTo>
                  <a:pt x="0" y="770356"/>
                </a:lnTo>
                <a:lnTo>
                  <a:pt x="0" y="0"/>
                </a:lnTo>
                <a:lnTo>
                  <a:pt x="1535129" y="0"/>
                </a:lnTo>
                <a:lnTo>
                  <a:pt x="1535129" y="7703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578688" y="313764"/>
            <a:ext cx="5256593" cy="793952"/>
            <a:chOff x="0" y="0"/>
            <a:chExt cx="4036038" cy="609600"/>
          </a:xfrm>
        </p:grpSpPr>
        <p:sp>
          <p:nvSpPr>
            <p:cNvPr name="Freeform 20" id="20"/>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1" id="21"/>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3" id="23"/>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4" id="24"/>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5" id="25"/>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TextBox 26" id="26"/>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695941"/>
                </a:solidFill>
                <a:latin typeface="Antic Italics"/>
              </a:rPr>
              <a:t>54</a:t>
            </a:r>
          </a:p>
        </p:txBody>
      </p:sp>
      <p:sp>
        <p:nvSpPr>
          <p:cNvPr name="TextBox 27" id="27"/>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FFFFFF"/>
                </a:solidFill>
                <a:latin typeface="Antic Italics"/>
              </a:rPr>
              <a:t>UNSUPERVISED</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733582" y="1391777"/>
            <a:ext cx="6747927" cy="666719"/>
            <a:chOff x="0" y="0"/>
            <a:chExt cx="4435820" cy="438275"/>
          </a:xfrm>
        </p:grpSpPr>
        <p:sp>
          <p:nvSpPr>
            <p:cNvPr name="Freeform 12" id="12"/>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359949" y="774240"/>
            <a:ext cx="7568102" cy="1111249"/>
          </a:xfrm>
          <a:prstGeom prst="rect">
            <a:avLst/>
          </a:prstGeom>
        </p:spPr>
        <p:txBody>
          <a:bodyPr anchor="t" rtlCol="false" tIns="0" lIns="0" bIns="0" rIns="0">
            <a:spAutoFit/>
          </a:bodyPr>
          <a:lstStyle/>
          <a:p>
            <a:pPr algn="ctr">
              <a:lnSpc>
                <a:spcPts val="9100"/>
              </a:lnSpc>
            </a:pPr>
            <a:r>
              <a:rPr lang="en-US" sz="6500">
                <a:solidFill>
                  <a:srgbClr val="695941"/>
                </a:solidFill>
                <a:latin typeface="Barlow SemiCondensed Italics"/>
              </a:rPr>
              <a:t>EKSPLORE DATA</a:t>
            </a:r>
          </a:p>
        </p:txBody>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5" id="25"/>
          <p:cNvSpPr/>
          <p:nvPr/>
        </p:nvSpPr>
        <p:spPr>
          <a:xfrm flipH="false" flipV="false" rot="0">
            <a:off x="1296516" y="3295580"/>
            <a:ext cx="7811030" cy="5632954"/>
          </a:xfrm>
          <a:custGeom>
            <a:avLst/>
            <a:gdLst/>
            <a:ahLst/>
            <a:cxnLst/>
            <a:rect r="r" b="b" t="t" l="l"/>
            <a:pathLst>
              <a:path h="5632954" w="7811030">
                <a:moveTo>
                  <a:pt x="0" y="0"/>
                </a:moveTo>
                <a:lnTo>
                  <a:pt x="7811030" y="0"/>
                </a:lnTo>
                <a:lnTo>
                  <a:pt x="7811030" y="5632955"/>
                </a:lnTo>
                <a:lnTo>
                  <a:pt x="0" y="5632955"/>
                </a:lnTo>
                <a:lnTo>
                  <a:pt x="0" y="0"/>
                </a:lnTo>
                <a:close/>
              </a:path>
            </a:pathLst>
          </a:custGeom>
          <a:blipFill>
            <a:blip r:embed="rId2"/>
            <a:stretch>
              <a:fillRect l="0" t="0" r="0" b="0"/>
            </a:stretch>
          </a:blipFill>
        </p:spPr>
      </p:sp>
      <p:sp>
        <p:nvSpPr>
          <p:cNvPr name="Freeform 26" id="26"/>
          <p:cNvSpPr/>
          <p:nvPr/>
        </p:nvSpPr>
        <p:spPr>
          <a:xfrm flipH="false" flipV="false" rot="0">
            <a:off x="9668376" y="3262097"/>
            <a:ext cx="7962322" cy="5666438"/>
          </a:xfrm>
          <a:custGeom>
            <a:avLst/>
            <a:gdLst/>
            <a:ahLst/>
            <a:cxnLst/>
            <a:rect r="r" b="b" t="t" l="l"/>
            <a:pathLst>
              <a:path h="5666438" w="7962322">
                <a:moveTo>
                  <a:pt x="0" y="0"/>
                </a:moveTo>
                <a:lnTo>
                  <a:pt x="7962322" y="0"/>
                </a:lnTo>
                <a:lnTo>
                  <a:pt x="7962322" y="5666438"/>
                </a:lnTo>
                <a:lnTo>
                  <a:pt x="0" y="5666438"/>
                </a:lnTo>
                <a:lnTo>
                  <a:pt x="0" y="0"/>
                </a:lnTo>
                <a:close/>
              </a:path>
            </a:pathLst>
          </a:custGeom>
          <a:blipFill>
            <a:blip r:embed="rId3"/>
            <a:stretch>
              <a:fillRect l="0" t="0" r="0" b="0"/>
            </a:stretch>
          </a:blipFill>
        </p:spPr>
      </p:sp>
      <p:sp>
        <p:nvSpPr>
          <p:cNvPr name="TextBox 27" id="27"/>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55</a:t>
            </a:r>
          </a:p>
        </p:txBody>
      </p:sp>
      <p:sp>
        <p:nvSpPr>
          <p:cNvPr name="TextBox 28" id="28"/>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578688" y="313764"/>
            <a:ext cx="5256593" cy="793952"/>
            <a:chOff x="0" y="0"/>
            <a:chExt cx="4036038" cy="609600"/>
          </a:xfrm>
        </p:grpSpPr>
        <p:sp>
          <p:nvSpPr>
            <p:cNvPr name="Freeform 15" id="15"/>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16" id="16"/>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18" id="18"/>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19" id="19"/>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0" id="20"/>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1" id="21"/>
          <p:cNvSpPr/>
          <p:nvPr/>
        </p:nvSpPr>
        <p:spPr>
          <a:xfrm flipH="false" flipV="false" rot="0">
            <a:off x="3740782" y="700457"/>
            <a:ext cx="9788575" cy="2335797"/>
          </a:xfrm>
          <a:custGeom>
            <a:avLst/>
            <a:gdLst/>
            <a:ahLst/>
            <a:cxnLst/>
            <a:rect r="r" b="b" t="t" l="l"/>
            <a:pathLst>
              <a:path h="2335797" w="9788575">
                <a:moveTo>
                  <a:pt x="0" y="0"/>
                </a:moveTo>
                <a:lnTo>
                  <a:pt x="9788574" y="0"/>
                </a:lnTo>
                <a:lnTo>
                  <a:pt x="9788574" y="2335798"/>
                </a:lnTo>
                <a:lnTo>
                  <a:pt x="0" y="2335798"/>
                </a:lnTo>
                <a:lnTo>
                  <a:pt x="0" y="0"/>
                </a:lnTo>
                <a:close/>
              </a:path>
            </a:pathLst>
          </a:custGeom>
          <a:blipFill>
            <a:blip r:embed="rId2"/>
            <a:stretch>
              <a:fillRect l="0" t="0" r="0" b="0"/>
            </a:stretch>
          </a:blipFill>
        </p:spPr>
      </p:sp>
      <p:sp>
        <p:nvSpPr>
          <p:cNvPr name="Freeform 22" id="22"/>
          <p:cNvSpPr/>
          <p:nvPr/>
        </p:nvSpPr>
        <p:spPr>
          <a:xfrm flipH="false" flipV="false" rot="0">
            <a:off x="3740782" y="3036255"/>
            <a:ext cx="9722407" cy="2256462"/>
          </a:xfrm>
          <a:custGeom>
            <a:avLst/>
            <a:gdLst/>
            <a:ahLst/>
            <a:cxnLst/>
            <a:rect r="r" b="b" t="t" l="l"/>
            <a:pathLst>
              <a:path h="2256462" w="9722407">
                <a:moveTo>
                  <a:pt x="0" y="0"/>
                </a:moveTo>
                <a:lnTo>
                  <a:pt x="9722407" y="0"/>
                </a:lnTo>
                <a:lnTo>
                  <a:pt x="9722407" y="2256462"/>
                </a:lnTo>
                <a:lnTo>
                  <a:pt x="0" y="2256462"/>
                </a:lnTo>
                <a:lnTo>
                  <a:pt x="0" y="0"/>
                </a:lnTo>
                <a:close/>
              </a:path>
            </a:pathLst>
          </a:custGeom>
          <a:blipFill>
            <a:blip r:embed="rId3"/>
            <a:stretch>
              <a:fillRect l="0" t="0" r="0" b="0"/>
            </a:stretch>
          </a:blipFill>
        </p:spPr>
      </p:sp>
      <p:sp>
        <p:nvSpPr>
          <p:cNvPr name="Freeform 23" id="23"/>
          <p:cNvSpPr/>
          <p:nvPr/>
        </p:nvSpPr>
        <p:spPr>
          <a:xfrm flipH="false" flipV="false" rot="0">
            <a:off x="3740782" y="5268348"/>
            <a:ext cx="9722407" cy="5018652"/>
          </a:xfrm>
          <a:custGeom>
            <a:avLst/>
            <a:gdLst/>
            <a:ahLst/>
            <a:cxnLst/>
            <a:rect r="r" b="b" t="t" l="l"/>
            <a:pathLst>
              <a:path h="5018652" w="9722407">
                <a:moveTo>
                  <a:pt x="0" y="0"/>
                </a:moveTo>
                <a:lnTo>
                  <a:pt x="9722407" y="0"/>
                </a:lnTo>
                <a:lnTo>
                  <a:pt x="9722407" y="5018652"/>
                </a:lnTo>
                <a:lnTo>
                  <a:pt x="0" y="5018652"/>
                </a:lnTo>
                <a:lnTo>
                  <a:pt x="0" y="0"/>
                </a:lnTo>
                <a:close/>
              </a:path>
            </a:pathLst>
          </a:custGeom>
          <a:blipFill>
            <a:blip r:embed="rId4"/>
            <a:stretch>
              <a:fillRect l="0" t="0" r="0" b="0"/>
            </a:stretch>
          </a:blipFill>
        </p:spPr>
      </p:sp>
      <p:sp>
        <p:nvSpPr>
          <p:cNvPr name="TextBox 24" id="24"/>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56</a:t>
            </a:r>
          </a:p>
        </p:txBody>
      </p:sp>
      <p:sp>
        <p:nvSpPr>
          <p:cNvPr name="TextBox 25" id="25"/>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578688" y="313764"/>
            <a:ext cx="5256593" cy="793952"/>
            <a:chOff x="0" y="0"/>
            <a:chExt cx="4036038" cy="609600"/>
          </a:xfrm>
        </p:grpSpPr>
        <p:sp>
          <p:nvSpPr>
            <p:cNvPr name="Freeform 15" id="15"/>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16" id="16"/>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18" id="18"/>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19" id="19"/>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0" id="20"/>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1" id="21"/>
          <p:cNvSpPr/>
          <p:nvPr/>
        </p:nvSpPr>
        <p:spPr>
          <a:xfrm flipH="false" flipV="false" rot="0">
            <a:off x="3823689" y="430760"/>
            <a:ext cx="9639500" cy="4617902"/>
          </a:xfrm>
          <a:custGeom>
            <a:avLst/>
            <a:gdLst/>
            <a:ahLst/>
            <a:cxnLst/>
            <a:rect r="r" b="b" t="t" l="l"/>
            <a:pathLst>
              <a:path h="4617902" w="9639500">
                <a:moveTo>
                  <a:pt x="0" y="0"/>
                </a:moveTo>
                <a:lnTo>
                  <a:pt x="9639500" y="0"/>
                </a:lnTo>
                <a:lnTo>
                  <a:pt x="9639500" y="4617902"/>
                </a:lnTo>
                <a:lnTo>
                  <a:pt x="0" y="4617902"/>
                </a:lnTo>
                <a:lnTo>
                  <a:pt x="0" y="0"/>
                </a:lnTo>
                <a:close/>
              </a:path>
            </a:pathLst>
          </a:custGeom>
          <a:blipFill>
            <a:blip r:embed="rId2"/>
            <a:stretch>
              <a:fillRect l="0" t="0" r="0" b="0"/>
            </a:stretch>
          </a:blipFill>
        </p:spPr>
      </p:sp>
      <p:sp>
        <p:nvSpPr>
          <p:cNvPr name="Freeform 22" id="22"/>
          <p:cNvSpPr/>
          <p:nvPr/>
        </p:nvSpPr>
        <p:spPr>
          <a:xfrm flipH="false" flipV="false" rot="0">
            <a:off x="3823689" y="5130692"/>
            <a:ext cx="9639500" cy="4916145"/>
          </a:xfrm>
          <a:custGeom>
            <a:avLst/>
            <a:gdLst/>
            <a:ahLst/>
            <a:cxnLst/>
            <a:rect r="r" b="b" t="t" l="l"/>
            <a:pathLst>
              <a:path h="4916145" w="9639500">
                <a:moveTo>
                  <a:pt x="0" y="0"/>
                </a:moveTo>
                <a:lnTo>
                  <a:pt x="9639500" y="0"/>
                </a:lnTo>
                <a:lnTo>
                  <a:pt x="9639500" y="4916145"/>
                </a:lnTo>
                <a:lnTo>
                  <a:pt x="0" y="4916145"/>
                </a:lnTo>
                <a:lnTo>
                  <a:pt x="0" y="0"/>
                </a:lnTo>
                <a:close/>
              </a:path>
            </a:pathLst>
          </a:custGeom>
          <a:blipFill>
            <a:blip r:embed="rId3"/>
            <a:stretch>
              <a:fillRect l="0" t="0" r="0" b="0"/>
            </a:stretch>
          </a:blipFill>
        </p:spPr>
      </p:sp>
      <p:sp>
        <p:nvSpPr>
          <p:cNvPr name="TextBox 23" id="23"/>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57</a:t>
            </a:r>
          </a:p>
        </p:txBody>
      </p:sp>
      <p:sp>
        <p:nvSpPr>
          <p:cNvPr name="TextBox 24" id="24"/>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733582" y="1391777"/>
            <a:ext cx="6747927" cy="666719"/>
            <a:chOff x="0" y="0"/>
            <a:chExt cx="4435820" cy="438275"/>
          </a:xfrm>
        </p:grpSpPr>
        <p:sp>
          <p:nvSpPr>
            <p:cNvPr name="Freeform 12" id="12"/>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359949" y="774240"/>
            <a:ext cx="7568102" cy="1111249"/>
          </a:xfrm>
          <a:prstGeom prst="rect">
            <a:avLst/>
          </a:prstGeom>
        </p:spPr>
        <p:txBody>
          <a:bodyPr anchor="t" rtlCol="false" tIns="0" lIns="0" bIns="0" rIns="0">
            <a:spAutoFit/>
          </a:bodyPr>
          <a:lstStyle/>
          <a:p>
            <a:pPr algn="ctr">
              <a:lnSpc>
                <a:spcPts val="9100"/>
              </a:lnSpc>
            </a:pPr>
            <a:r>
              <a:rPr lang="en-US" sz="6500">
                <a:solidFill>
                  <a:srgbClr val="695941"/>
                </a:solidFill>
                <a:latin typeface="Barlow SemiCondensed Italics"/>
              </a:rPr>
              <a:t>HANDLING OUTLIER</a:t>
            </a:r>
          </a:p>
        </p:txBody>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5" id="25"/>
          <p:cNvSpPr/>
          <p:nvPr/>
        </p:nvSpPr>
        <p:spPr>
          <a:xfrm flipH="false" flipV="false" rot="0">
            <a:off x="3261891" y="3432880"/>
            <a:ext cx="11764218" cy="2296514"/>
          </a:xfrm>
          <a:custGeom>
            <a:avLst/>
            <a:gdLst/>
            <a:ahLst/>
            <a:cxnLst/>
            <a:rect r="r" b="b" t="t" l="l"/>
            <a:pathLst>
              <a:path h="2296514" w="11764218">
                <a:moveTo>
                  <a:pt x="0" y="0"/>
                </a:moveTo>
                <a:lnTo>
                  <a:pt x="11764218" y="0"/>
                </a:lnTo>
                <a:lnTo>
                  <a:pt x="11764218" y="2296514"/>
                </a:lnTo>
                <a:lnTo>
                  <a:pt x="0" y="2296514"/>
                </a:lnTo>
                <a:lnTo>
                  <a:pt x="0" y="0"/>
                </a:lnTo>
                <a:close/>
              </a:path>
            </a:pathLst>
          </a:custGeom>
          <a:blipFill>
            <a:blip r:embed="rId2"/>
            <a:stretch>
              <a:fillRect l="0" t="0" r="0" b="0"/>
            </a:stretch>
          </a:blipFill>
        </p:spPr>
      </p:sp>
      <p:sp>
        <p:nvSpPr>
          <p:cNvPr name="Freeform 26" id="26"/>
          <p:cNvSpPr/>
          <p:nvPr/>
        </p:nvSpPr>
        <p:spPr>
          <a:xfrm flipH="false" flipV="false" rot="0">
            <a:off x="3354582" y="6243744"/>
            <a:ext cx="11505927" cy="2402045"/>
          </a:xfrm>
          <a:custGeom>
            <a:avLst/>
            <a:gdLst/>
            <a:ahLst/>
            <a:cxnLst/>
            <a:rect r="r" b="b" t="t" l="l"/>
            <a:pathLst>
              <a:path h="2402045" w="11505927">
                <a:moveTo>
                  <a:pt x="0" y="0"/>
                </a:moveTo>
                <a:lnTo>
                  <a:pt x="11505927" y="0"/>
                </a:lnTo>
                <a:lnTo>
                  <a:pt x="11505927" y="2402045"/>
                </a:lnTo>
                <a:lnTo>
                  <a:pt x="0" y="2402045"/>
                </a:lnTo>
                <a:lnTo>
                  <a:pt x="0" y="0"/>
                </a:lnTo>
                <a:close/>
              </a:path>
            </a:pathLst>
          </a:custGeom>
          <a:blipFill>
            <a:blip r:embed="rId3"/>
            <a:stretch>
              <a:fillRect l="0" t="0" r="0" b="0"/>
            </a:stretch>
          </a:blipFill>
        </p:spPr>
      </p:sp>
      <p:sp>
        <p:nvSpPr>
          <p:cNvPr name="TextBox 27" id="27"/>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58</a:t>
            </a:r>
          </a:p>
        </p:txBody>
      </p:sp>
      <p:sp>
        <p:nvSpPr>
          <p:cNvPr name="TextBox 28" id="28"/>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8F7F6A"/>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A69580"/>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A69580"/>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A69580"/>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02516" y="2517845"/>
            <a:ext cx="19093032" cy="6114037"/>
            <a:chOff x="0" y="0"/>
            <a:chExt cx="5028618" cy="1610281"/>
          </a:xfrm>
        </p:grpSpPr>
        <p:sp>
          <p:nvSpPr>
            <p:cNvPr name="Freeform 15" id="15"/>
            <p:cNvSpPr/>
            <p:nvPr/>
          </p:nvSpPr>
          <p:spPr>
            <a:xfrm flipH="false" flipV="false" rot="0">
              <a:off x="0" y="0"/>
              <a:ext cx="5028617" cy="1610281"/>
            </a:xfrm>
            <a:custGeom>
              <a:avLst/>
              <a:gdLst/>
              <a:ahLst/>
              <a:cxnLst/>
              <a:rect r="r" b="b" t="t" l="l"/>
              <a:pathLst>
                <a:path h="1610281" w="5028617">
                  <a:moveTo>
                    <a:pt x="0" y="0"/>
                  </a:moveTo>
                  <a:lnTo>
                    <a:pt x="5028617" y="0"/>
                  </a:lnTo>
                  <a:lnTo>
                    <a:pt x="5028617" y="1610281"/>
                  </a:lnTo>
                  <a:lnTo>
                    <a:pt x="0" y="1610281"/>
                  </a:lnTo>
                  <a:close/>
                </a:path>
              </a:pathLst>
            </a:custGeom>
            <a:solidFill>
              <a:srgbClr val="A69580">
                <a:alpha val="88627"/>
              </a:srgbClr>
            </a:solidFill>
          </p:spPr>
        </p:sp>
        <p:sp>
          <p:nvSpPr>
            <p:cNvPr name="TextBox 16" id="16"/>
            <p:cNvSpPr txBox="true"/>
            <p:nvPr/>
          </p:nvSpPr>
          <p:spPr>
            <a:xfrm>
              <a:off x="0" y="-47625"/>
              <a:ext cx="5028618" cy="1657906"/>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762515" y="4063365"/>
            <a:ext cx="6762970" cy="2236470"/>
          </a:xfrm>
          <a:prstGeom prst="rect">
            <a:avLst/>
          </a:prstGeom>
        </p:spPr>
        <p:txBody>
          <a:bodyPr anchor="t" rtlCol="false" tIns="0" lIns="0" bIns="0" rIns="0">
            <a:spAutoFit/>
          </a:bodyPr>
          <a:lstStyle/>
          <a:p>
            <a:pPr algn="ctr">
              <a:lnSpc>
                <a:spcPts val="8640"/>
              </a:lnSpc>
            </a:pPr>
            <a:r>
              <a:rPr lang="en-US" sz="8000">
                <a:solidFill>
                  <a:srgbClr val="FFFFFF"/>
                </a:solidFill>
                <a:latin typeface="Barlow SemiCondensed Italics"/>
              </a:rPr>
              <a:t>DATA PREPARATION</a:t>
            </a:r>
          </a:p>
        </p:txBody>
      </p:sp>
      <p:sp>
        <p:nvSpPr>
          <p:cNvPr name="Freeform 18" id="18"/>
          <p:cNvSpPr/>
          <p:nvPr/>
        </p:nvSpPr>
        <p:spPr>
          <a:xfrm flipH="true" flipV="true" rot="0">
            <a:off x="1282044" y="8631882"/>
            <a:ext cx="1535129" cy="770356"/>
          </a:xfrm>
          <a:custGeom>
            <a:avLst/>
            <a:gdLst/>
            <a:ahLst/>
            <a:cxnLst/>
            <a:rect r="r" b="b" t="t" l="l"/>
            <a:pathLst>
              <a:path h="770356" w="1535129">
                <a:moveTo>
                  <a:pt x="1535129" y="770356"/>
                </a:moveTo>
                <a:lnTo>
                  <a:pt x="0" y="770356"/>
                </a:lnTo>
                <a:lnTo>
                  <a:pt x="0" y="0"/>
                </a:lnTo>
                <a:lnTo>
                  <a:pt x="1535129" y="0"/>
                </a:lnTo>
                <a:lnTo>
                  <a:pt x="1535129" y="7703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578688" y="313764"/>
            <a:ext cx="5256593" cy="793952"/>
            <a:chOff x="0" y="0"/>
            <a:chExt cx="4036038" cy="609600"/>
          </a:xfrm>
        </p:grpSpPr>
        <p:sp>
          <p:nvSpPr>
            <p:cNvPr name="Freeform 20" id="20"/>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1" id="21"/>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3" id="23"/>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4" id="24"/>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5" id="25"/>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TextBox 26" id="26"/>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695941"/>
                </a:solidFill>
                <a:latin typeface="Antic Italics"/>
              </a:rPr>
              <a:t>59</a:t>
            </a:r>
          </a:p>
        </p:txBody>
      </p:sp>
      <p:sp>
        <p:nvSpPr>
          <p:cNvPr name="TextBox 27" id="27"/>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FFFFFF"/>
                </a:solidFill>
                <a:latin typeface="Antic Italics"/>
              </a:rPr>
              <a:t>UNSUPERVISED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AutoShape 14" id="14"/>
          <p:cNvSpPr/>
          <p:nvPr/>
        </p:nvSpPr>
        <p:spPr>
          <a:xfrm rot="-4297112">
            <a:off x="3720539" y="5404324"/>
            <a:ext cx="6492240" cy="0"/>
          </a:xfrm>
          <a:prstGeom prst="line">
            <a:avLst/>
          </a:prstGeom>
          <a:ln cap="flat" w="38100">
            <a:solidFill>
              <a:srgbClr val="CDBEAA"/>
            </a:solidFill>
            <a:prstDash val="solid"/>
            <a:headEnd type="none" len="sm" w="sm"/>
            <a:tailEnd type="none" len="sm" w="sm"/>
          </a:ln>
        </p:spPr>
      </p:sp>
      <p:sp>
        <p:nvSpPr>
          <p:cNvPr name="Freeform 15" id="15"/>
          <p:cNvSpPr/>
          <p:nvPr/>
        </p:nvSpPr>
        <p:spPr>
          <a:xfrm flipH="false" flipV="false" rot="-5400000">
            <a:off x="381960" y="8088245"/>
            <a:ext cx="1834297" cy="1834297"/>
          </a:xfrm>
          <a:custGeom>
            <a:avLst/>
            <a:gdLst/>
            <a:ahLst/>
            <a:cxnLst/>
            <a:rect r="r" b="b" t="t" l="l"/>
            <a:pathLst>
              <a:path h="1834297" w="1834297">
                <a:moveTo>
                  <a:pt x="0" y="0"/>
                </a:moveTo>
                <a:lnTo>
                  <a:pt x="1834297" y="0"/>
                </a:lnTo>
                <a:lnTo>
                  <a:pt x="1834297" y="1834296"/>
                </a:lnTo>
                <a:lnTo>
                  <a:pt x="0" y="1834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8133568" y="2085658"/>
            <a:ext cx="9466816" cy="7868920"/>
          </a:xfrm>
          <a:prstGeom prst="rect">
            <a:avLst/>
          </a:prstGeom>
        </p:spPr>
        <p:txBody>
          <a:bodyPr anchor="t" rtlCol="false" tIns="0" lIns="0" bIns="0" rIns="0">
            <a:spAutoFit/>
          </a:bodyPr>
          <a:lstStyle/>
          <a:p>
            <a:pPr algn="just">
              <a:lnSpc>
                <a:spcPts val="5179"/>
              </a:lnSpc>
            </a:pPr>
            <a:r>
              <a:rPr lang="en-US" sz="3699">
                <a:solidFill>
                  <a:srgbClr val="695941"/>
                </a:solidFill>
                <a:latin typeface="Barlow Light"/>
              </a:rPr>
              <a:t>   Goals Perusahaan:</a:t>
            </a:r>
          </a:p>
          <a:p>
            <a:pPr algn="just" marL="798828" indent="-399414" lvl="1">
              <a:lnSpc>
                <a:spcPts val="5179"/>
              </a:lnSpc>
              <a:buFont typeface="Arial"/>
              <a:buChar char="•"/>
            </a:pPr>
            <a:r>
              <a:rPr lang="en-US" sz="3699">
                <a:solidFill>
                  <a:srgbClr val="695941"/>
                </a:solidFill>
                <a:latin typeface="Barlow Light"/>
              </a:rPr>
              <a:t>Meningkatkan penjualan dan pendapatan perusahaan dengan mengidentifikasi tren penjualan yang signifikan dan memprediksi permintaan pelanggan di masa depan.</a:t>
            </a:r>
          </a:p>
          <a:p>
            <a:pPr algn="just" marL="798828" indent="-399414" lvl="1">
              <a:lnSpc>
                <a:spcPts val="5179"/>
              </a:lnSpc>
              <a:buFont typeface="Arial"/>
              <a:buChar char="•"/>
            </a:pPr>
            <a:r>
              <a:rPr lang="en-US" sz="3699">
                <a:solidFill>
                  <a:srgbClr val="695941"/>
                </a:solidFill>
                <a:latin typeface="Barlow Light"/>
              </a:rPr>
              <a:t>Memahami perilaku konsumen dan preferensi mereka untuk memperbaiki layanan dan pengalaman pelanggan.</a:t>
            </a:r>
          </a:p>
          <a:p>
            <a:pPr algn="just" marL="798828" indent="-399414" lvl="1">
              <a:lnSpc>
                <a:spcPts val="5179"/>
              </a:lnSpc>
              <a:buFont typeface="Arial"/>
              <a:buChar char="•"/>
            </a:pPr>
            <a:r>
              <a:rPr lang="en-US" sz="3699">
                <a:solidFill>
                  <a:srgbClr val="695941"/>
                </a:solidFill>
                <a:latin typeface="Barlow Light"/>
              </a:rPr>
              <a:t>Menemukan peluang bisnis baru dan mengembangkan strategi pemasaran yang efektif.</a:t>
            </a:r>
          </a:p>
          <a:p>
            <a:pPr algn="just">
              <a:lnSpc>
                <a:spcPts val="5179"/>
              </a:lnSpc>
            </a:pPr>
          </a:p>
        </p:txBody>
      </p:sp>
      <p:sp>
        <p:nvSpPr>
          <p:cNvPr name="TextBox 17" id="17"/>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06</a:t>
            </a:r>
          </a:p>
        </p:txBody>
      </p:sp>
      <p:sp>
        <p:nvSpPr>
          <p:cNvPr name="TextBox 18" id="18"/>
          <p:cNvSpPr txBox="true"/>
          <p:nvPr/>
        </p:nvSpPr>
        <p:spPr>
          <a:xfrm rot="0">
            <a:off x="0" y="4147442"/>
            <a:ext cx="6728999" cy="2236467"/>
          </a:xfrm>
          <a:prstGeom prst="rect">
            <a:avLst/>
          </a:prstGeom>
        </p:spPr>
        <p:txBody>
          <a:bodyPr anchor="t" rtlCol="false" tIns="0" lIns="0" bIns="0" rIns="0">
            <a:spAutoFit/>
          </a:bodyPr>
          <a:lstStyle/>
          <a:p>
            <a:pPr algn="ctr">
              <a:lnSpc>
                <a:spcPts val="8639"/>
              </a:lnSpc>
            </a:pPr>
            <a:r>
              <a:rPr lang="en-US" sz="7999">
                <a:solidFill>
                  <a:srgbClr val="695941"/>
                </a:solidFill>
                <a:latin typeface="Barlow SemiCondensed Italics"/>
              </a:rPr>
              <a:t>BUSINESS UNDERSTANDING</a:t>
            </a:r>
          </a:p>
        </p:txBody>
      </p:sp>
      <p:grpSp>
        <p:nvGrpSpPr>
          <p:cNvPr name="Group 19" id="19"/>
          <p:cNvGrpSpPr/>
          <p:nvPr/>
        </p:nvGrpSpPr>
        <p:grpSpPr>
          <a:xfrm rot="0">
            <a:off x="-578688" y="313764"/>
            <a:ext cx="5256593" cy="793952"/>
            <a:chOff x="0" y="0"/>
            <a:chExt cx="4036038" cy="609600"/>
          </a:xfrm>
        </p:grpSpPr>
        <p:sp>
          <p:nvSpPr>
            <p:cNvPr name="Freeform 20" id="20"/>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1" id="21"/>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3" id="23"/>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4" id="24"/>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5" id="25"/>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TextBox 26" id="26"/>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801393" y="955776"/>
            <a:ext cx="6747927" cy="666719"/>
            <a:chOff x="0" y="0"/>
            <a:chExt cx="4435820" cy="438275"/>
          </a:xfrm>
        </p:grpSpPr>
        <p:sp>
          <p:nvSpPr>
            <p:cNvPr name="Freeform 12" id="12"/>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323495" y="440593"/>
            <a:ext cx="7568102" cy="1111249"/>
          </a:xfrm>
          <a:prstGeom prst="rect">
            <a:avLst/>
          </a:prstGeom>
        </p:spPr>
        <p:txBody>
          <a:bodyPr anchor="t" rtlCol="false" tIns="0" lIns="0" bIns="0" rIns="0">
            <a:spAutoFit/>
          </a:bodyPr>
          <a:lstStyle/>
          <a:p>
            <a:pPr algn="ctr">
              <a:lnSpc>
                <a:spcPts val="9100"/>
              </a:lnSpc>
            </a:pPr>
            <a:r>
              <a:rPr lang="en-US" sz="6500">
                <a:solidFill>
                  <a:srgbClr val="695941"/>
                </a:solidFill>
                <a:latin typeface="Barlow SemiCondensed Italics"/>
              </a:rPr>
              <a:t>SELECT DATA</a:t>
            </a:r>
          </a:p>
        </p:txBody>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5" id="25"/>
          <p:cNvSpPr/>
          <p:nvPr/>
        </p:nvSpPr>
        <p:spPr>
          <a:xfrm flipH="false" flipV="false" rot="0">
            <a:off x="3344230" y="1733233"/>
            <a:ext cx="11526631" cy="3152019"/>
          </a:xfrm>
          <a:custGeom>
            <a:avLst/>
            <a:gdLst/>
            <a:ahLst/>
            <a:cxnLst/>
            <a:rect r="r" b="b" t="t" l="l"/>
            <a:pathLst>
              <a:path h="3152019" w="11526631">
                <a:moveTo>
                  <a:pt x="0" y="0"/>
                </a:moveTo>
                <a:lnTo>
                  <a:pt x="11526631" y="0"/>
                </a:lnTo>
                <a:lnTo>
                  <a:pt x="11526631" y="3152020"/>
                </a:lnTo>
                <a:lnTo>
                  <a:pt x="0" y="3152020"/>
                </a:lnTo>
                <a:lnTo>
                  <a:pt x="0" y="0"/>
                </a:lnTo>
                <a:close/>
              </a:path>
            </a:pathLst>
          </a:custGeom>
          <a:blipFill>
            <a:blip r:embed="rId2"/>
            <a:stretch>
              <a:fillRect l="0" t="0" r="0" b="0"/>
            </a:stretch>
          </a:blipFill>
        </p:spPr>
      </p:sp>
      <p:grpSp>
        <p:nvGrpSpPr>
          <p:cNvPr name="Group 26" id="26"/>
          <p:cNvGrpSpPr/>
          <p:nvPr/>
        </p:nvGrpSpPr>
        <p:grpSpPr>
          <a:xfrm rot="0">
            <a:off x="5411650" y="5637640"/>
            <a:ext cx="7527412" cy="666719"/>
            <a:chOff x="0" y="0"/>
            <a:chExt cx="4948223" cy="438275"/>
          </a:xfrm>
        </p:grpSpPr>
        <p:sp>
          <p:nvSpPr>
            <p:cNvPr name="Freeform 27" id="27"/>
            <p:cNvSpPr/>
            <p:nvPr/>
          </p:nvSpPr>
          <p:spPr>
            <a:xfrm flipH="false" flipV="false" rot="0">
              <a:off x="0" y="0"/>
              <a:ext cx="4948223" cy="438275"/>
            </a:xfrm>
            <a:custGeom>
              <a:avLst/>
              <a:gdLst/>
              <a:ahLst/>
              <a:cxnLst/>
              <a:rect r="r" b="b" t="t" l="l"/>
              <a:pathLst>
                <a:path h="438275" w="4948223">
                  <a:moveTo>
                    <a:pt x="203200" y="0"/>
                  </a:moveTo>
                  <a:lnTo>
                    <a:pt x="4948223" y="0"/>
                  </a:lnTo>
                  <a:lnTo>
                    <a:pt x="4745023" y="438275"/>
                  </a:lnTo>
                  <a:lnTo>
                    <a:pt x="0" y="438275"/>
                  </a:lnTo>
                  <a:lnTo>
                    <a:pt x="203200" y="0"/>
                  </a:lnTo>
                  <a:close/>
                </a:path>
              </a:pathLst>
            </a:custGeom>
            <a:solidFill>
              <a:srgbClr val="FFFFFF"/>
            </a:solidFill>
            <a:ln cap="sq">
              <a:noFill/>
              <a:prstDash val="solid"/>
              <a:miter/>
            </a:ln>
          </p:spPr>
        </p:sp>
        <p:sp>
          <p:nvSpPr>
            <p:cNvPr name="TextBox 28" id="28"/>
            <p:cNvSpPr txBox="true"/>
            <p:nvPr/>
          </p:nvSpPr>
          <p:spPr>
            <a:xfrm>
              <a:off x="101600" y="-47625"/>
              <a:ext cx="4745023" cy="485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9" id="29"/>
          <p:cNvSpPr/>
          <p:nvPr/>
        </p:nvSpPr>
        <p:spPr>
          <a:xfrm flipH="false" flipV="false" rot="0">
            <a:off x="7952801" y="6485334"/>
            <a:ext cx="2382398" cy="3780071"/>
          </a:xfrm>
          <a:custGeom>
            <a:avLst/>
            <a:gdLst/>
            <a:ahLst/>
            <a:cxnLst/>
            <a:rect r="r" b="b" t="t" l="l"/>
            <a:pathLst>
              <a:path h="3780071" w="2382398">
                <a:moveTo>
                  <a:pt x="0" y="0"/>
                </a:moveTo>
                <a:lnTo>
                  <a:pt x="2382398" y="0"/>
                </a:lnTo>
                <a:lnTo>
                  <a:pt x="2382398" y="3780071"/>
                </a:lnTo>
                <a:lnTo>
                  <a:pt x="0" y="3780071"/>
                </a:lnTo>
                <a:lnTo>
                  <a:pt x="0" y="0"/>
                </a:lnTo>
                <a:close/>
              </a:path>
            </a:pathLst>
          </a:custGeom>
          <a:blipFill>
            <a:blip r:embed="rId3"/>
            <a:stretch>
              <a:fillRect l="0" t="0" r="0" b="0"/>
            </a:stretch>
          </a:blipFill>
        </p:spPr>
      </p:sp>
      <p:sp>
        <p:nvSpPr>
          <p:cNvPr name="TextBox 30" id="30"/>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60</a:t>
            </a:r>
          </a:p>
        </p:txBody>
      </p:sp>
      <p:sp>
        <p:nvSpPr>
          <p:cNvPr name="TextBox 31" id="31"/>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
        <p:nvSpPr>
          <p:cNvPr name="TextBox 32" id="32"/>
          <p:cNvSpPr txBox="true"/>
          <p:nvPr/>
        </p:nvSpPr>
        <p:spPr>
          <a:xfrm rot="0">
            <a:off x="5298874" y="4942403"/>
            <a:ext cx="7568102" cy="1111249"/>
          </a:xfrm>
          <a:prstGeom prst="rect">
            <a:avLst/>
          </a:prstGeom>
        </p:spPr>
        <p:txBody>
          <a:bodyPr anchor="t" rtlCol="false" tIns="0" lIns="0" bIns="0" rIns="0">
            <a:spAutoFit/>
          </a:bodyPr>
          <a:lstStyle/>
          <a:p>
            <a:pPr algn="ctr">
              <a:lnSpc>
                <a:spcPts val="9100"/>
              </a:lnSpc>
            </a:pPr>
            <a:r>
              <a:rPr lang="en-US" sz="6500">
                <a:solidFill>
                  <a:srgbClr val="695941"/>
                </a:solidFill>
                <a:latin typeface="Barlow SemiCondensed Italics"/>
              </a:rPr>
              <a:t>MISSING VALUE CHECK</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733582" y="1601428"/>
            <a:ext cx="6747927" cy="666719"/>
            <a:chOff x="0" y="0"/>
            <a:chExt cx="4435820" cy="438275"/>
          </a:xfrm>
        </p:grpSpPr>
        <p:sp>
          <p:nvSpPr>
            <p:cNvPr name="Freeform 12" id="12"/>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298874" y="983891"/>
            <a:ext cx="7568102" cy="1111249"/>
          </a:xfrm>
          <a:prstGeom prst="rect">
            <a:avLst/>
          </a:prstGeom>
        </p:spPr>
        <p:txBody>
          <a:bodyPr anchor="t" rtlCol="false" tIns="0" lIns="0" bIns="0" rIns="0">
            <a:spAutoFit/>
          </a:bodyPr>
          <a:lstStyle/>
          <a:p>
            <a:pPr algn="ctr">
              <a:lnSpc>
                <a:spcPts val="9100"/>
              </a:lnSpc>
            </a:pPr>
            <a:r>
              <a:rPr lang="en-US" sz="6500">
                <a:solidFill>
                  <a:srgbClr val="695941"/>
                </a:solidFill>
                <a:latin typeface="Barlow SemiCondensed Italics"/>
              </a:rPr>
              <a:t>Bivariate Analysis</a:t>
            </a:r>
          </a:p>
        </p:txBody>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5" id="25"/>
          <p:cNvSpPr/>
          <p:nvPr/>
        </p:nvSpPr>
        <p:spPr>
          <a:xfrm flipH="false" flipV="false" rot="0">
            <a:off x="1657364" y="2815594"/>
            <a:ext cx="15319969" cy="6488457"/>
          </a:xfrm>
          <a:custGeom>
            <a:avLst/>
            <a:gdLst/>
            <a:ahLst/>
            <a:cxnLst/>
            <a:rect r="r" b="b" t="t" l="l"/>
            <a:pathLst>
              <a:path h="6488457" w="15319969">
                <a:moveTo>
                  <a:pt x="0" y="0"/>
                </a:moveTo>
                <a:lnTo>
                  <a:pt x="15319968" y="0"/>
                </a:lnTo>
                <a:lnTo>
                  <a:pt x="15319968" y="6488457"/>
                </a:lnTo>
                <a:lnTo>
                  <a:pt x="0" y="6488457"/>
                </a:lnTo>
                <a:lnTo>
                  <a:pt x="0" y="0"/>
                </a:lnTo>
                <a:close/>
              </a:path>
            </a:pathLst>
          </a:custGeom>
          <a:blipFill>
            <a:blip r:embed="rId2"/>
            <a:stretch>
              <a:fillRect l="0" t="0" r="0" b="0"/>
            </a:stretch>
          </a:blipFill>
        </p:spPr>
      </p:sp>
      <p:sp>
        <p:nvSpPr>
          <p:cNvPr name="TextBox 26" id="26"/>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61</a:t>
            </a:r>
          </a:p>
        </p:txBody>
      </p:sp>
      <p:sp>
        <p:nvSpPr>
          <p:cNvPr name="TextBox 27" id="27"/>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578688" y="313764"/>
            <a:ext cx="5256593" cy="793952"/>
            <a:chOff x="0" y="0"/>
            <a:chExt cx="4036038" cy="609600"/>
          </a:xfrm>
        </p:grpSpPr>
        <p:sp>
          <p:nvSpPr>
            <p:cNvPr name="Freeform 15" id="15"/>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16" id="16"/>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18" id="18"/>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19" id="19"/>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0" id="20"/>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1" id="21"/>
          <p:cNvSpPr/>
          <p:nvPr/>
        </p:nvSpPr>
        <p:spPr>
          <a:xfrm flipH="false" flipV="false" rot="0">
            <a:off x="785305" y="2426958"/>
            <a:ext cx="11020516" cy="2716542"/>
          </a:xfrm>
          <a:custGeom>
            <a:avLst/>
            <a:gdLst/>
            <a:ahLst/>
            <a:cxnLst/>
            <a:rect r="r" b="b" t="t" l="l"/>
            <a:pathLst>
              <a:path h="2716542" w="11020516">
                <a:moveTo>
                  <a:pt x="0" y="0"/>
                </a:moveTo>
                <a:lnTo>
                  <a:pt x="11020516" y="0"/>
                </a:lnTo>
                <a:lnTo>
                  <a:pt x="11020516" y="2716542"/>
                </a:lnTo>
                <a:lnTo>
                  <a:pt x="0" y="2716542"/>
                </a:lnTo>
                <a:lnTo>
                  <a:pt x="0" y="0"/>
                </a:lnTo>
                <a:close/>
              </a:path>
            </a:pathLst>
          </a:custGeom>
          <a:blipFill>
            <a:blip r:embed="rId2"/>
            <a:stretch>
              <a:fillRect l="0" t="0" r="0" b="0"/>
            </a:stretch>
          </a:blipFill>
        </p:spPr>
      </p:sp>
      <p:sp>
        <p:nvSpPr>
          <p:cNvPr name="Freeform 22" id="22"/>
          <p:cNvSpPr/>
          <p:nvPr/>
        </p:nvSpPr>
        <p:spPr>
          <a:xfrm flipH="false" flipV="false" rot="0">
            <a:off x="5695585" y="4887372"/>
            <a:ext cx="9978280" cy="4873879"/>
          </a:xfrm>
          <a:custGeom>
            <a:avLst/>
            <a:gdLst/>
            <a:ahLst/>
            <a:cxnLst/>
            <a:rect r="r" b="b" t="t" l="l"/>
            <a:pathLst>
              <a:path h="4873879" w="9978280">
                <a:moveTo>
                  <a:pt x="0" y="0"/>
                </a:moveTo>
                <a:lnTo>
                  <a:pt x="9978280" y="0"/>
                </a:lnTo>
                <a:lnTo>
                  <a:pt x="9978280" y="4873879"/>
                </a:lnTo>
                <a:lnTo>
                  <a:pt x="0" y="4873879"/>
                </a:lnTo>
                <a:lnTo>
                  <a:pt x="0" y="0"/>
                </a:lnTo>
                <a:close/>
              </a:path>
            </a:pathLst>
          </a:custGeom>
          <a:blipFill>
            <a:blip r:embed="rId3"/>
            <a:stretch>
              <a:fillRect l="0" t="0" r="0" b="0"/>
            </a:stretch>
          </a:blipFill>
        </p:spPr>
      </p:sp>
      <p:sp>
        <p:nvSpPr>
          <p:cNvPr name="TextBox 23" id="23"/>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62</a:t>
            </a:r>
          </a:p>
        </p:txBody>
      </p:sp>
      <p:sp>
        <p:nvSpPr>
          <p:cNvPr name="TextBox 24" id="24"/>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
        <p:nvSpPr>
          <p:cNvPr name="TextBox 25" id="25"/>
          <p:cNvSpPr txBox="true"/>
          <p:nvPr/>
        </p:nvSpPr>
        <p:spPr>
          <a:xfrm rot="0">
            <a:off x="595754" y="1546295"/>
            <a:ext cx="10803654" cy="573405"/>
          </a:xfrm>
          <a:prstGeom prst="rect">
            <a:avLst/>
          </a:prstGeom>
        </p:spPr>
        <p:txBody>
          <a:bodyPr anchor="t" rtlCol="false" tIns="0" lIns="0" bIns="0" rIns="0">
            <a:spAutoFit/>
          </a:bodyPr>
          <a:lstStyle/>
          <a:p>
            <a:pPr algn="just">
              <a:lnSpc>
                <a:spcPts val="4620"/>
              </a:lnSpc>
            </a:pPr>
            <a:r>
              <a:rPr lang="en-US" sz="3300">
                <a:solidFill>
                  <a:srgbClr val="695941"/>
                </a:solidFill>
                <a:latin typeface="Barlow Light"/>
              </a:rPr>
              <a:t>Membuat variabel baru untuk dataset yang sudah di-update</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8F7F6A"/>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A69580"/>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A69580"/>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A69580"/>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02516" y="2517845"/>
            <a:ext cx="19093032" cy="6114037"/>
            <a:chOff x="0" y="0"/>
            <a:chExt cx="5028618" cy="1610281"/>
          </a:xfrm>
        </p:grpSpPr>
        <p:sp>
          <p:nvSpPr>
            <p:cNvPr name="Freeform 15" id="15"/>
            <p:cNvSpPr/>
            <p:nvPr/>
          </p:nvSpPr>
          <p:spPr>
            <a:xfrm flipH="false" flipV="false" rot="0">
              <a:off x="0" y="0"/>
              <a:ext cx="5028617" cy="1610281"/>
            </a:xfrm>
            <a:custGeom>
              <a:avLst/>
              <a:gdLst/>
              <a:ahLst/>
              <a:cxnLst/>
              <a:rect r="r" b="b" t="t" l="l"/>
              <a:pathLst>
                <a:path h="1610281" w="5028617">
                  <a:moveTo>
                    <a:pt x="0" y="0"/>
                  </a:moveTo>
                  <a:lnTo>
                    <a:pt x="5028617" y="0"/>
                  </a:lnTo>
                  <a:lnTo>
                    <a:pt x="5028617" y="1610281"/>
                  </a:lnTo>
                  <a:lnTo>
                    <a:pt x="0" y="1610281"/>
                  </a:lnTo>
                  <a:close/>
                </a:path>
              </a:pathLst>
            </a:custGeom>
            <a:solidFill>
              <a:srgbClr val="A69580">
                <a:alpha val="88627"/>
              </a:srgbClr>
            </a:solidFill>
          </p:spPr>
        </p:sp>
        <p:sp>
          <p:nvSpPr>
            <p:cNvPr name="TextBox 16" id="16"/>
            <p:cNvSpPr txBox="true"/>
            <p:nvPr/>
          </p:nvSpPr>
          <p:spPr>
            <a:xfrm>
              <a:off x="0" y="-47625"/>
              <a:ext cx="5028618" cy="1657906"/>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762515" y="4063365"/>
            <a:ext cx="6762970" cy="2236470"/>
          </a:xfrm>
          <a:prstGeom prst="rect">
            <a:avLst/>
          </a:prstGeom>
        </p:spPr>
        <p:txBody>
          <a:bodyPr anchor="t" rtlCol="false" tIns="0" lIns="0" bIns="0" rIns="0">
            <a:spAutoFit/>
          </a:bodyPr>
          <a:lstStyle/>
          <a:p>
            <a:pPr algn="ctr">
              <a:lnSpc>
                <a:spcPts val="8640"/>
              </a:lnSpc>
            </a:pPr>
            <a:r>
              <a:rPr lang="en-US" sz="8000">
                <a:solidFill>
                  <a:srgbClr val="FFFFFF"/>
                </a:solidFill>
                <a:latin typeface="Barlow SemiCondensed Italics"/>
              </a:rPr>
              <a:t>EVALUATION&amp;</a:t>
            </a:r>
          </a:p>
          <a:p>
            <a:pPr algn="ctr">
              <a:lnSpc>
                <a:spcPts val="8640"/>
              </a:lnSpc>
            </a:pPr>
            <a:r>
              <a:rPr lang="en-US" sz="8000">
                <a:solidFill>
                  <a:srgbClr val="FFFFFF"/>
                </a:solidFill>
                <a:latin typeface="Barlow SemiCondensed Italics"/>
              </a:rPr>
              <a:t>MODELLING</a:t>
            </a:r>
          </a:p>
        </p:txBody>
      </p:sp>
      <p:sp>
        <p:nvSpPr>
          <p:cNvPr name="Freeform 18" id="18"/>
          <p:cNvSpPr/>
          <p:nvPr/>
        </p:nvSpPr>
        <p:spPr>
          <a:xfrm flipH="true" flipV="true" rot="0">
            <a:off x="1282044" y="8631882"/>
            <a:ext cx="1535129" cy="770356"/>
          </a:xfrm>
          <a:custGeom>
            <a:avLst/>
            <a:gdLst/>
            <a:ahLst/>
            <a:cxnLst/>
            <a:rect r="r" b="b" t="t" l="l"/>
            <a:pathLst>
              <a:path h="770356" w="1535129">
                <a:moveTo>
                  <a:pt x="1535129" y="770356"/>
                </a:moveTo>
                <a:lnTo>
                  <a:pt x="0" y="770356"/>
                </a:lnTo>
                <a:lnTo>
                  <a:pt x="0" y="0"/>
                </a:lnTo>
                <a:lnTo>
                  <a:pt x="1535129" y="0"/>
                </a:lnTo>
                <a:lnTo>
                  <a:pt x="1535129" y="7703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578688" y="313764"/>
            <a:ext cx="5256593" cy="793952"/>
            <a:chOff x="0" y="0"/>
            <a:chExt cx="4036038" cy="609600"/>
          </a:xfrm>
        </p:grpSpPr>
        <p:sp>
          <p:nvSpPr>
            <p:cNvPr name="Freeform 20" id="20"/>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1" id="21"/>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3" id="23"/>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4" id="24"/>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5" id="25"/>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TextBox 26" id="26"/>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695941"/>
                </a:solidFill>
                <a:latin typeface="Antic Italics"/>
              </a:rPr>
              <a:t>63</a:t>
            </a:r>
          </a:p>
        </p:txBody>
      </p:sp>
      <p:sp>
        <p:nvSpPr>
          <p:cNvPr name="TextBox 27" id="27"/>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FFFFFF"/>
                </a:solidFill>
                <a:latin typeface="Antic Italics"/>
              </a:rPr>
              <a:t>UNSUPERVISED</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733582" y="1391777"/>
            <a:ext cx="6747927" cy="666719"/>
            <a:chOff x="0" y="0"/>
            <a:chExt cx="4435820" cy="438275"/>
          </a:xfrm>
        </p:grpSpPr>
        <p:sp>
          <p:nvSpPr>
            <p:cNvPr name="Freeform 12" id="12"/>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359949" y="774240"/>
            <a:ext cx="7568102" cy="1111249"/>
          </a:xfrm>
          <a:prstGeom prst="rect">
            <a:avLst/>
          </a:prstGeom>
        </p:spPr>
        <p:txBody>
          <a:bodyPr anchor="t" rtlCol="false" tIns="0" lIns="0" bIns="0" rIns="0">
            <a:spAutoFit/>
          </a:bodyPr>
          <a:lstStyle/>
          <a:p>
            <a:pPr algn="ctr">
              <a:lnSpc>
                <a:spcPts val="9100"/>
              </a:lnSpc>
            </a:pPr>
            <a:r>
              <a:rPr lang="en-US" sz="6500">
                <a:solidFill>
                  <a:srgbClr val="695941"/>
                </a:solidFill>
                <a:latin typeface="Barlow SemiCondensed Italics"/>
              </a:rPr>
              <a:t>PREPROCESSING</a:t>
            </a:r>
          </a:p>
        </p:txBody>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5" id="25"/>
          <p:cNvSpPr/>
          <p:nvPr/>
        </p:nvSpPr>
        <p:spPr>
          <a:xfrm flipH="false" flipV="false" rot="0">
            <a:off x="940166" y="2344246"/>
            <a:ext cx="11541343" cy="2271504"/>
          </a:xfrm>
          <a:custGeom>
            <a:avLst/>
            <a:gdLst/>
            <a:ahLst/>
            <a:cxnLst/>
            <a:rect r="r" b="b" t="t" l="l"/>
            <a:pathLst>
              <a:path h="2271504" w="11541343">
                <a:moveTo>
                  <a:pt x="0" y="0"/>
                </a:moveTo>
                <a:lnTo>
                  <a:pt x="11541343" y="0"/>
                </a:lnTo>
                <a:lnTo>
                  <a:pt x="11541343" y="2271504"/>
                </a:lnTo>
                <a:lnTo>
                  <a:pt x="0" y="2271504"/>
                </a:lnTo>
                <a:lnTo>
                  <a:pt x="0" y="0"/>
                </a:lnTo>
                <a:close/>
              </a:path>
            </a:pathLst>
          </a:custGeom>
          <a:blipFill>
            <a:blip r:embed="rId2"/>
            <a:stretch>
              <a:fillRect l="0" t="0" r="0" b="0"/>
            </a:stretch>
          </a:blipFill>
        </p:spPr>
      </p:sp>
      <p:sp>
        <p:nvSpPr>
          <p:cNvPr name="Freeform 26" id="26"/>
          <p:cNvSpPr/>
          <p:nvPr/>
        </p:nvSpPr>
        <p:spPr>
          <a:xfrm flipH="false" flipV="false" rot="0">
            <a:off x="10330124" y="5634925"/>
            <a:ext cx="7300574" cy="1284901"/>
          </a:xfrm>
          <a:custGeom>
            <a:avLst/>
            <a:gdLst/>
            <a:ahLst/>
            <a:cxnLst/>
            <a:rect r="r" b="b" t="t" l="l"/>
            <a:pathLst>
              <a:path h="1284901" w="7300574">
                <a:moveTo>
                  <a:pt x="0" y="0"/>
                </a:moveTo>
                <a:lnTo>
                  <a:pt x="7300574" y="0"/>
                </a:lnTo>
                <a:lnTo>
                  <a:pt x="7300574" y="1284901"/>
                </a:lnTo>
                <a:lnTo>
                  <a:pt x="0" y="1284901"/>
                </a:lnTo>
                <a:lnTo>
                  <a:pt x="0" y="0"/>
                </a:lnTo>
                <a:close/>
              </a:path>
            </a:pathLst>
          </a:custGeom>
          <a:blipFill>
            <a:blip r:embed="rId3"/>
            <a:stretch>
              <a:fillRect l="0" t="0" r="0" b="0"/>
            </a:stretch>
          </a:blipFill>
        </p:spPr>
      </p:sp>
      <p:sp>
        <p:nvSpPr>
          <p:cNvPr name="TextBox 27" id="27"/>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64</a:t>
            </a:r>
          </a:p>
        </p:txBody>
      </p:sp>
      <p:sp>
        <p:nvSpPr>
          <p:cNvPr name="TextBox 28" id="28"/>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
        <p:nvSpPr>
          <p:cNvPr name="TextBox 29" id="29"/>
          <p:cNvSpPr txBox="true"/>
          <p:nvPr/>
        </p:nvSpPr>
        <p:spPr>
          <a:xfrm rot="0">
            <a:off x="362487" y="5010562"/>
            <a:ext cx="9556301" cy="4990130"/>
          </a:xfrm>
          <a:prstGeom prst="rect">
            <a:avLst/>
          </a:prstGeom>
        </p:spPr>
        <p:txBody>
          <a:bodyPr anchor="t" rtlCol="false" tIns="0" lIns="0" bIns="0" rIns="0">
            <a:spAutoFit/>
          </a:bodyPr>
          <a:lstStyle/>
          <a:p>
            <a:pPr algn="just">
              <a:lnSpc>
                <a:spcPts val="2678"/>
              </a:lnSpc>
            </a:pPr>
            <a:r>
              <a:rPr lang="en-US" sz="1913">
                <a:solidFill>
                  <a:srgbClr val="000000"/>
                </a:solidFill>
                <a:latin typeface="Barlow Light"/>
              </a:rPr>
              <a:t>Kelas ini memiliki beberapa method yang dapat digunakan untuk melakukan clustering pada data dan menganalisis hasil clustering.</a:t>
            </a:r>
          </a:p>
          <a:p>
            <a:pPr algn="just">
              <a:lnSpc>
                <a:spcPts val="2678"/>
              </a:lnSpc>
            </a:pPr>
            <a:r>
              <a:rPr lang="en-US" sz="1913">
                <a:solidFill>
                  <a:srgbClr val="000000"/>
                </a:solidFill>
                <a:latin typeface="Barlow Light"/>
              </a:rPr>
              <a:t>Pada constructor (init), data di-normalisasi menggunakan StandardScaler dari sklearn.</a:t>
            </a:r>
          </a:p>
          <a:p>
            <a:pPr algn="just">
              <a:lnSpc>
                <a:spcPts val="2678"/>
              </a:lnSpc>
            </a:pPr>
            <a:r>
              <a:rPr lang="en-US" sz="1913">
                <a:solidFill>
                  <a:srgbClr val="000000"/>
                </a:solidFill>
                <a:latin typeface="Barlow Light"/>
              </a:rPr>
              <a:t>Method apply digunakan untuk melakukan clustering pada data dengan algoritma yang diberikan sebagai argumen. Data yang telah di-normalisasi akan diberikan ke algoritma tersebut.</a:t>
            </a:r>
          </a:p>
          <a:p>
            <a:pPr algn="just">
              <a:lnSpc>
                <a:spcPts val="2678"/>
              </a:lnSpc>
            </a:pPr>
            <a:r>
              <a:rPr lang="en-US" sz="1913">
                <a:solidFill>
                  <a:srgbClr val="000000"/>
                </a:solidFill>
                <a:latin typeface="Barlow Light"/>
              </a:rPr>
              <a:t>Method df2 digunakan untuk menghasilkan dataframe yang berisi hasil clustering.</a:t>
            </a:r>
          </a:p>
          <a:p>
            <a:pPr algn="just">
              <a:lnSpc>
                <a:spcPts val="2678"/>
              </a:lnSpc>
            </a:pPr>
            <a:r>
              <a:rPr lang="en-US" sz="1913">
                <a:solidFill>
                  <a:srgbClr val="000000"/>
                </a:solidFill>
                <a:latin typeface="Barlow Light"/>
              </a:rPr>
              <a:t>Method get_cluster digunakan untuk mengambil data pada cluster tertentu.</a:t>
            </a:r>
          </a:p>
          <a:p>
            <a:pPr algn="just">
              <a:lnSpc>
                <a:spcPts val="2678"/>
              </a:lnSpc>
            </a:pPr>
            <a:r>
              <a:rPr lang="en-US" sz="1913">
                <a:solidFill>
                  <a:srgbClr val="000000"/>
                </a:solidFill>
                <a:latin typeface="Barlow Light"/>
              </a:rPr>
              <a:t>Method plot digunakan untuk membuat scatterplot 2D berdasarkan data dan cluster yang dihasilkan.</a:t>
            </a:r>
          </a:p>
          <a:p>
            <a:pPr algn="just">
              <a:lnSpc>
                <a:spcPts val="2678"/>
              </a:lnSpc>
            </a:pPr>
            <a:r>
              <a:rPr lang="en-US" sz="1913">
                <a:solidFill>
                  <a:srgbClr val="000000"/>
                </a:solidFill>
                <a:latin typeface="Barlow Light"/>
              </a:rPr>
              <a:t>Method plot_3d digunakan untuk membuat scatterplot 3D berdasarkan data dan cluster yang dihasilkan.</a:t>
            </a:r>
          </a:p>
          <a:p>
            <a:pPr algn="just">
              <a:lnSpc>
                <a:spcPts val="2678"/>
              </a:lnSpc>
            </a:pPr>
            <a:r>
              <a:rPr lang="en-US" sz="1913">
                <a:solidFill>
                  <a:srgbClr val="000000"/>
                </a:solidFill>
                <a:latin typeface="Barlow Light"/>
              </a:rPr>
              <a:t>Property metric digunakan untuk mengukur performa clustering dengan menggunakan tiga metrik, yaitu silhouette_score, davies_bouldin_score, dan calinski_harabasz_score.</a:t>
            </a:r>
          </a:p>
          <a:p>
            <a:pPr algn="just">
              <a:lnSpc>
                <a:spcPts val="2678"/>
              </a:lnSpc>
            </a:pP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733582" y="1391777"/>
            <a:ext cx="6747927" cy="666719"/>
            <a:chOff x="0" y="0"/>
            <a:chExt cx="4435820" cy="438275"/>
          </a:xfrm>
        </p:grpSpPr>
        <p:sp>
          <p:nvSpPr>
            <p:cNvPr name="Freeform 12" id="12"/>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359949" y="774240"/>
            <a:ext cx="7568102" cy="1111249"/>
          </a:xfrm>
          <a:prstGeom prst="rect">
            <a:avLst/>
          </a:prstGeom>
        </p:spPr>
        <p:txBody>
          <a:bodyPr anchor="t" rtlCol="false" tIns="0" lIns="0" bIns="0" rIns="0">
            <a:spAutoFit/>
          </a:bodyPr>
          <a:lstStyle/>
          <a:p>
            <a:pPr algn="ctr">
              <a:lnSpc>
                <a:spcPts val="9100"/>
              </a:lnSpc>
            </a:pPr>
            <a:r>
              <a:rPr lang="en-US" sz="6500">
                <a:solidFill>
                  <a:srgbClr val="695941"/>
                </a:solidFill>
                <a:latin typeface="Barlow SemiCondensed Italics"/>
              </a:rPr>
              <a:t>PREPROCESSING</a:t>
            </a:r>
          </a:p>
        </p:txBody>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5" id="25"/>
          <p:cNvSpPr/>
          <p:nvPr/>
        </p:nvSpPr>
        <p:spPr>
          <a:xfrm flipH="false" flipV="false" rot="0">
            <a:off x="1028700" y="2254402"/>
            <a:ext cx="7723756" cy="5588520"/>
          </a:xfrm>
          <a:custGeom>
            <a:avLst/>
            <a:gdLst/>
            <a:ahLst/>
            <a:cxnLst/>
            <a:rect r="r" b="b" t="t" l="l"/>
            <a:pathLst>
              <a:path h="5588520" w="7723756">
                <a:moveTo>
                  <a:pt x="0" y="0"/>
                </a:moveTo>
                <a:lnTo>
                  <a:pt x="7723756" y="0"/>
                </a:lnTo>
                <a:lnTo>
                  <a:pt x="7723756" y="5588520"/>
                </a:lnTo>
                <a:lnTo>
                  <a:pt x="0" y="5588520"/>
                </a:lnTo>
                <a:lnTo>
                  <a:pt x="0" y="0"/>
                </a:lnTo>
                <a:close/>
              </a:path>
            </a:pathLst>
          </a:custGeom>
          <a:blipFill>
            <a:blip r:embed="rId2"/>
            <a:stretch>
              <a:fillRect l="0" t="0" r="0" b="0"/>
            </a:stretch>
          </a:blipFill>
        </p:spPr>
      </p:sp>
      <p:sp>
        <p:nvSpPr>
          <p:cNvPr name="Freeform 26" id="26"/>
          <p:cNvSpPr/>
          <p:nvPr/>
        </p:nvSpPr>
        <p:spPr>
          <a:xfrm flipH="false" flipV="false" rot="0">
            <a:off x="8426942" y="4360328"/>
            <a:ext cx="7398669" cy="5562214"/>
          </a:xfrm>
          <a:custGeom>
            <a:avLst/>
            <a:gdLst/>
            <a:ahLst/>
            <a:cxnLst/>
            <a:rect r="r" b="b" t="t" l="l"/>
            <a:pathLst>
              <a:path h="5562214" w="7398669">
                <a:moveTo>
                  <a:pt x="0" y="0"/>
                </a:moveTo>
                <a:lnTo>
                  <a:pt x="7398669" y="0"/>
                </a:lnTo>
                <a:lnTo>
                  <a:pt x="7398669" y="5562213"/>
                </a:lnTo>
                <a:lnTo>
                  <a:pt x="0" y="5562213"/>
                </a:lnTo>
                <a:lnTo>
                  <a:pt x="0" y="0"/>
                </a:lnTo>
                <a:close/>
              </a:path>
            </a:pathLst>
          </a:custGeom>
          <a:blipFill>
            <a:blip r:embed="rId3"/>
            <a:stretch>
              <a:fillRect l="0" t="0" r="0" b="0"/>
            </a:stretch>
          </a:blipFill>
        </p:spPr>
      </p:sp>
      <p:sp>
        <p:nvSpPr>
          <p:cNvPr name="TextBox 27" id="27"/>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65</a:t>
            </a:r>
          </a:p>
        </p:txBody>
      </p:sp>
      <p:sp>
        <p:nvSpPr>
          <p:cNvPr name="TextBox 28" id="28"/>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733582" y="1391777"/>
            <a:ext cx="6747927" cy="666719"/>
            <a:chOff x="0" y="0"/>
            <a:chExt cx="4435820" cy="438275"/>
          </a:xfrm>
        </p:grpSpPr>
        <p:sp>
          <p:nvSpPr>
            <p:cNvPr name="Freeform 12" id="12"/>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359949" y="774240"/>
            <a:ext cx="7568102" cy="1111249"/>
          </a:xfrm>
          <a:prstGeom prst="rect">
            <a:avLst/>
          </a:prstGeom>
        </p:spPr>
        <p:txBody>
          <a:bodyPr anchor="t" rtlCol="false" tIns="0" lIns="0" bIns="0" rIns="0">
            <a:spAutoFit/>
          </a:bodyPr>
          <a:lstStyle/>
          <a:p>
            <a:pPr algn="ctr">
              <a:lnSpc>
                <a:spcPts val="9100"/>
              </a:lnSpc>
            </a:pPr>
            <a:r>
              <a:rPr lang="en-US" sz="6500">
                <a:solidFill>
                  <a:srgbClr val="695941"/>
                </a:solidFill>
                <a:latin typeface="Barlow SemiCondensed Italics"/>
              </a:rPr>
              <a:t>PREPROCESSING</a:t>
            </a:r>
          </a:p>
        </p:txBody>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5" id="25"/>
          <p:cNvSpPr/>
          <p:nvPr/>
        </p:nvSpPr>
        <p:spPr>
          <a:xfrm flipH="false" flipV="false" rot="0">
            <a:off x="595754" y="2107890"/>
            <a:ext cx="11969366" cy="3388429"/>
          </a:xfrm>
          <a:custGeom>
            <a:avLst/>
            <a:gdLst/>
            <a:ahLst/>
            <a:cxnLst/>
            <a:rect r="r" b="b" t="t" l="l"/>
            <a:pathLst>
              <a:path h="3388429" w="11969366">
                <a:moveTo>
                  <a:pt x="0" y="0"/>
                </a:moveTo>
                <a:lnTo>
                  <a:pt x="11969366" y="0"/>
                </a:lnTo>
                <a:lnTo>
                  <a:pt x="11969366" y="3388429"/>
                </a:lnTo>
                <a:lnTo>
                  <a:pt x="0" y="3388429"/>
                </a:lnTo>
                <a:lnTo>
                  <a:pt x="0" y="0"/>
                </a:lnTo>
                <a:close/>
              </a:path>
            </a:pathLst>
          </a:custGeom>
          <a:blipFill>
            <a:blip r:embed="rId2"/>
            <a:stretch>
              <a:fillRect l="0" t="0" r="0" b="0"/>
            </a:stretch>
          </a:blipFill>
        </p:spPr>
      </p:sp>
      <p:sp>
        <p:nvSpPr>
          <p:cNvPr name="Freeform 26" id="26"/>
          <p:cNvSpPr/>
          <p:nvPr/>
        </p:nvSpPr>
        <p:spPr>
          <a:xfrm flipH="false" flipV="false" rot="0">
            <a:off x="595754" y="5791594"/>
            <a:ext cx="9919479" cy="3810765"/>
          </a:xfrm>
          <a:custGeom>
            <a:avLst/>
            <a:gdLst/>
            <a:ahLst/>
            <a:cxnLst/>
            <a:rect r="r" b="b" t="t" l="l"/>
            <a:pathLst>
              <a:path h="3810765" w="9919479">
                <a:moveTo>
                  <a:pt x="0" y="0"/>
                </a:moveTo>
                <a:lnTo>
                  <a:pt x="9919479" y="0"/>
                </a:lnTo>
                <a:lnTo>
                  <a:pt x="9919479" y="3810765"/>
                </a:lnTo>
                <a:lnTo>
                  <a:pt x="0" y="3810765"/>
                </a:lnTo>
                <a:lnTo>
                  <a:pt x="0" y="0"/>
                </a:lnTo>
                <a:close/>
              </a:path>
            </a:pathLst>
          </a:custGeom>
          <a:blipFill>
            <a:blip r:embed="rId3"/>
            <a:stretch>
              <a:fillRect l="0" t="0" r="0" b="0"/>
            </a:stretch>
          </a:blipFill>
        </p:spPr>
      </p:sp>
      <p:sp>
        <p:nvSpPr>
          <p:cNvPr name="Freeform 27" id="27"/>
          <p:cNvSpPr/>
          <p:nvPr/>
        </p:nvSpPr>
        <p:spPr>
          <a:xfrm flipH="false" flipV="false" rot="0">
            <a:off x="10942909" y="5715394"/>
            <a:ext cx="5539913" cy="4007204"/>
          </a:xfrm>
          <a:custGeom>
            <a:avLst/>
            <a:gdLst/>
            <a:ahLst/>
            <a:cxnLst/>
            <a:rect r="r" b="b" t="t" l="l"/>
            <a:pathLst>
              <a:path h="4007204" w="5539913">
                <a:moveTo>
                  <a:pt x="0" y="0"/>
                </a:moveTo>
                <a:lnTo>
                  <a:pt x="5539913" y="0"/>
                </a:lnTo>
                <a:lnTo>
                  <a:pt x="5539913" y="4007204"/>
                </a:lnTo>
                <a:lnTo>
                  <a:pt x="0" y="4007204"/>
                </a:lnTo>
                <a:lnTo>
                  <a:pt x="0" y="0"/>
                </a:lnTo>
                <a:close/>
              </a:path>
            </a:pathLst>
          </a:custGeom>
          <a:blipFill>
            <a:blip r:embed="rId4"/>
            <a:stretch>
              <a:fillRect l="0" t="0" r="0" b="0"/>
            </a:stretch>
          </a:blipFill>
        </p:spPr>
      </p:sp>
      <p:sp>
        <p:nvSpPr>
          <p:cNvPr name="TextBox 28" id="28"/>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66</a:t>
            </a:r>
          </a:p>
        </p:txBody>
      </p:sp>
      <p:sp>
        <p:nvSpPr>
          <p:cNvPr name="TextBox 29" id="29"/>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733582" y="1391777"/>
            <a:ext cx="6747927" cy="666719"/>
            <a:chOff x="0" y="0"/>
            <a:chExt cx="4435820" cy="438275"/>
          </a:xfrm>
        </p:grpSpPr>
        <p:sp>
          <p:nvSpPr>
            <p:cNvPr name="Freeform 12" id="12"/>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359949" y="774240"/>
            <a:ext cx="7568102" cy="1111249"/>
          </a:xfrm>
          <a:prstGeom prst="rect">
            <a:avLst/>
          </a:prstGeom>
        </p:spPr>
        <p:txBody>
          <a:bodyPr anchor="t" rtlCol="false" tIns="0" lIns="0" bIns="0" rIns="0">
            <a:spAutoFit/>
          </a:bodyPr>
          <a:lstStyle/>
          <a:p>
            <a:pPr algn="ctr">
              <a:lnSpc>
                <a:spcPts val="9100"/>
              </a:lnSpc>
            </a:pPr>
            <a:r>
              <a:rPr lang="en-US" sz="6500">
                <a:solidFill>
                  <a:srgbClr val="695941"/>
                </a:solidFill>
                <a:latin typeface="Barlow SemiCondensed Italics"/>
              </a:rPr>
              <a:t>MODELLING</a:t>
            </a:r>
          </a:p>
        </p:txBody>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5" id="25"/>
          <p:cNvSpPr/>
          <p:nvPr/>
        </p:nvSpPr>
        <p:spPr>
          <a:xfrm flipH="false" flipV="false" rot="0">
            <a:off x="1028700" y="3266577"/>
            <a:ext cx="16601998" cy="996518"/>
          </a:xfrm>
          <a:custGeom>
            <a:avLst/>
            <a:gdLst/>
            <a:ahLst/>
            <a:cxnLst/>
            <a:rect r="r" b="b" t="t" l="l"/>
            <a:pathLst>
              <a:path h="996518" w="16601998">
                <a:moveTo>
                  <a:pt x="0" y="0"/>
                </a:moveTo>
                <a:lnTo>
                  <a:pt x="16601998" y="0"/>
                </a:lnTo>
                <a:lnTo>
                  <a:pt x="16601998" y="996518"/>
                </a:lnTo>
                <a:lnTo>
                  <a:pt x="0" y="996518"/>
                </a:lnTo>
                <a:lnTo>
                  <a:pt x="0" y="0"/>
                </a:lnTo>
                <a:close/>
              </a:path>
            </a:pathLst>
          </a:custGeom>
          <a:blipFill>
            <a:blip r:embed="rId2"/>
            <a:stretch>
              <a:fillRect l="0" t="0" r="0" b="0"/>
            </a:stretch>
          </a:blipFill>
        </p:spPr>
      </p:sp>
      <p:sp>
        <p:nvSpPr>
          <p:cNvPr name="Freeform 26" id="26"/>
          <p:cNvSpPr/>
          <p:nvPr/>
        </p:nvSpPr>
        <p:spPr>
          <a:xfrm flipH="false" flipV="false" rot="0">
            <a:off x="4132654" y="4548845"/>
            <a:ext cx="10022692" cy="5521350"/>
          </a:xfrm>
          <a:custGeom>
            <a:avLst/>
            <a:gdLst/>
            <a:ahLst/>
            <a:cxnLst/>
            <a:rect r="r" b="b" t="t" l="l"/>
            <a:pathLst>
              <a:path h="5521350" w="10022692">
                <a:moveTo>
                  <a:pt x="0" y="0"/>
                </a:moveTo>
                <a:lnTo>
                  <a:pt x="10022692" y="0"/>
                </a:lnTo>
                <a:lnTo>
                  <a:pt x="10022692" y="5521350"/>
                </a:lnTo>
                <a:lnTo>
                  <a:pt x="0" y="5521350"/>
                </a:lnTo>
                <a:lnTo>
                  <a:pt x="0" y="0"/>
                </a:lnTo>
                <a:close/>
              </a:path>
            </a:pathLst>
          </a:custGeom>
          <a:blipFill>
            <a:blip r:embed="rId3"/>
            <a:stretch>
              <a:fillRect l="0" t="0" r="0" b="0"/>
            </a:stretch>
          </a:blipFill>
        </p:spPr>
      </p:sp>
      <p:sp>
        <p:nvSpPr>
          <p:cNvPr name="TextBox 27" id="27"/>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67</a:t>
            </a:r>
          </a:p>
        </p:txBody>
      </p:sp>
      <p:sp>
        <p:nvSpPr>
          <p:cNvPr name="TextBox 28" id="28"/>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733582" y="1391777"/>
            <a:ext cx="6747927" cy="666719"/>
            <a:chOff x="0" y="0"/>
            <a:chExt cx="4435820" cy="438275"/>
          </a:xfrm>
        </p:grpSpPr>
        <p:sp>
          <p:nvSpPr>
            <p:cNvPr name="Freeform 12" id="12"/>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359949" y="774240"/>
            <a:ext cx="7568102" cy="1111249"/>
          </a:xfrm>
          <a:prstGeom prst="rect">
            <a:avLst/>
          </a:prstGeom>
        </p:spPr>
        <p:txBody>
          <a:bodyPr anchor="t" rtlCol="false" tIns="0" lIns="0" bIns="0" rIns="0">
            <a:spAutoFit/>
          </a:bodyPr>
          <a:lstStyle/>
          <a:p>
            <a:pPr algn="ctr">
              <a:lnSpc>
                <a:spcPts val="9100"/>
              </a:lnSpc>
            </a:pPr>
            <a:r>
              <a:rPr lang="en-US" sz="6500">
                <a:solidFill>
                  <a:srgbClr val="695941"/>
                </a:solidFill>
                <a:latin typeface="Barlow SemiCondensed Italics"/>
              </a:rPr>
              <a:t>MODELLING</a:t>
            </a:r>
          </a:p>
        </p:txBody>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5" id="25"/>
          <p:cNvSpPr/>
          <p:nvPr/>
        </p:nvSpPr>
        <p:spPr>
          <a:xfrm flipH="false" flipV="false" rot="0">
            <a:off x="3323484" y="2572846"/>
            <a:ext cx="10206916" cy="1090658"/>
          </a:xfrm>
          <a:custGeom>
            <a:avLst/>
            <a:gdLst/>
            <a:ahLst/>
            <a:cxnLst/>
            <a:rect r="r" b="b" t="t" l="l"/>
            <a:pathLst>
              <a:path h="1090658" w="10206916">
                <a:moveTo>
                  <a:pt x="0" y="0"/>
                </a:moveTo>
                <a:lnTo>
                  <a:pt x="10206916" y="0"/>
                </a:lnTo>
                <a:lnTo>
                  <a:pt x="10206916" y="1090658"/>
                </a:lnTo>
                <a:lnTo>
                  <a:pt x="0" y="1090658"/>
                </a:lnTo>
                <a:lnTo>
                  <a:pt x="0" y="0"/>
                </a:lnTo>
                <a:close/>
              </a:path>
            </a:pathLst>
          </a:custGeom>
          <a:blipFill>
            <a:blip r:embed="rId2"/>
            <a:stretch>
              <a:fillRect l="0" t="0" r="0" b="0"/>
            </a:stretch>
          </a:blipFill>
        </p:spPr>
      </p:sp>
      <p:sp>
        <p:nvSpPr>
          <p:cNvPr name="Freeform 26" id="26"/>
          <p:cNvSpPr/>
          <p:nvPr/>
        </p:nvSpPr>
        <p:spPr>
          <a:xfrm flipH="false" flipV="false" rot="0">
            <a:off x="5359949" y="4142186"/>
            <a:ext cx="7315874" cy="5383379"/>
          </a:xfrm>
          <a:custGeom>
            <a:avLst/>
            <a:gdLst/>
            <a:ahLst/>
            <a:cxnLst/>
            <a:rect r="r" b="b" t="t" l="l"/>
            <a:pathLst>
              <a:path h="5383379" w="7315874">
                <a:moveTo>
                  <a:pt x="0" y="0"/>
                </a:moveTo>
                <a:lnTo>
                  <a:pt x="7315874" y="0"/>
                </a:lnTo>
                <a:lnTo>
                  <a:pt x="7315874" y="5383380"/>
                </a:lnTo>
                <a:lnTo>
                  <a:pt x="0" y="5383380"/>
                </a:lnTo>
                <a:lnTo>
                  <a:pt x="0" y="0"/>
                </a:lnTo>
                <a:close/>
              </a:path>
            </a:pathLst>
          </a:custGeom>
          <a:blipFill>
            <a:blip r:embed="rId3"/>
            <a:stretch>
              <a:fillRect l="0" t="0" r="0" b="0"/>
            </a:stretch>
          </a:blipFill>
        </p:spPr>
      </p:sp>
      <p:sp>
        <p:nvSpPr>
          <p:cNvPr name="TextBox 27" id="27"/>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68</a:t>
            </a:r>
          </a:p>
        </p:txBody>
      </p:sp>
      <p:sp>
        <p:nvSpPr>
          <p:cNvPr name="TextBox 28" id="28"/>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733582" y="1391777"/>
            <a:ext cx="6747927" cy="666719"/>
            <a:chOff x="0" y="0"/>
            <a:chExt cx="4435820" cy="438275"/>
          </a:xfrm>
        </p:grpSpPr>
        <p:sp>
          <p:nvSpPr>
            <p:cNvPr name="Freeform 12" id="12"/>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359949" y="774240"/>
            <a:ext cx="7568102" cy="1111249"/>
          </a:xfrm>
          <a:prstGeom prst="rect">
            <a:avLst/>
          </a:prstGeom>
        </p:spPr>
        <p:txBody>
          <a:bodyPr anchor="t" rtlCol="false" tIns="0" lIns="0" bIns="0" rIns="0">
            <a:spAutoFit/>
          </a:bodyPr>
          <a:lstStyle/>
          <a:p>
            <a:pPr algn="ctr">
              <a:lnSpc>
                <a:spcPts val="9100"/>
              </a:lnSpc>
            </a:pPr>
            <a:r>
              <a:rPr lang="en-US" sz="6500">
                <a:solidFill>
                  <a:srgbClr val="695941"/>
                </a:solidFill>
                <a:latin typeface="Barlow SemiCondensed Italics"/>
              </a:rPr>
              <a:t>EVALUATION</a:t>
            </a:r>
          </a:p>
        </p:txBody>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5" id="25"/>
          <p:cNvSpPr/>
          <p:nvPr/>
        </p:nvSpPr>
        <p:spPr>
          <a:xfrm flipH="false" flipV="false" rot="0">
            <a:off x="294301" y="2344246"/>
            <a:ext cx="11854552" cy="3349419"/>
          </a:xfrm>
          <a:custGeom>
            <a:avLst/>
            <a:gdLst/>
            <a:ahLst/>
            <a:cxnLst/>
            <a:rect r="r" b="b" t="t" l="l"/>
            <a:pathLst>
              <a:path h="3349419" w="11854552">
                <a:moveTo>
                  <a:pt x="0" y="0"/>
                </a:moveTo>
                <a:lnTo>
                  <a:pt x="11854553" y="0"/>
                </a:lnTo>
                <a:lnTo>
                  <a:pt x="11854553" y="3349419"/>
                </a:lnTo>
                <a:lnTo>
                  <a:pt x="0" y="3349419"/>
                </a:lnTo>
                <a:lnTo>
                  <a:pt x="0" y="0"/>
                </a:lnTo>
                <a:close/>
              </a:path>
            </a:pathLst>
          </a:custGeom>
          <a:blipFill>
            <a:blip r:embed="rId2"/>
            <a:stretch>
              <a:fillRect l="0" t="0" r="0" b="0"/>
            </a:stretch>
          </a:blipFill>
        </p:spPr>
      </p:sp>
      <p:sp>
        <p:nvSpPr>
          <p:cNvPr name="Freeform 26" id="26"/>
          <p:cNvSpPr/>
          <p:nvPr/>
        </p:nvSpPr>
        <p:spPr>
          <a:xfrm flipH="false" flipV="false" rot="0">
            <a:off x="9107546" y="5433376"/>
            <a:ext cx="8978734" cy="1840269"/>
          </a:xfrm>
          <a:custGeom>
            <a:avLst/>
            <a:gdLst/>
            <a:ahLst/>
            <a:cxnLst/>
            <a:rect r="r" b="b" t="t" l="l"/>
            <a:pathLst>
              <a:path h="1840269" w="8978734">
                <a:moveTo>
                  <a:pt x="0" y="0"/>
                </a:moveTo>
                <a:lnTo>
                  <a:pt x="8978733" y="0"/>
                </a:lnTo>
                <a:lnTo>
                  <a:pt x="8978733" y="1840269"/>
                </a:lnTo>
                <a:lnTo>
                  <a:pt x="0" y="1840269"/>
                </a:lnTo>
                <a:lnTo>
                  <a:pt x="0" y="0"/>
                </a:lnTo>
                <a:close/>
              </a:path>
            </a:pathLst>
          </a:custGeom>
          <a:blipFill>
            <a:blip r:embed="rId3"/>
            <a:stretch>
              <a:fillRect l="0" t="0" r="0" b="0"/>
            </a:stretch>
          </a:blipFill>
        </p:spPr>
      </p:sp>
      <p:sp>
        <p:nvSpPr>
          <p:cNvPr name="TextBox 27" id="27"/>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69</a:t>
            </a:r>
          </a:p>
        </p:txBody>
      </p:sp>
      <p:sp>
        <p:nvSpPr>
          <p:cNvPr name="TextBox 28" id="28"/>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
        <p:nvSpPr>
          <p:cNvPr name="TextBox 29" id="29"/>
          <p:cNvSpPr txBox="true"/>
          <p:nvPr/>
        </p:nvSpPr>
        <p:spPr>
          <a:xfrm rot="0">
            <a:off x="595754" y="6093715"/>
            <a:ext cx="7110308" cy="3452795"/>
          </a:xfrm>
          <a:prstGeom prst="rect">
            <a:avLst/>
          </a:prstGeom>
        </p:spPr>
        <p:txBody>
          <a:bodyPr anchor="t" rtlCol="false" tIns="0" lIns="0" bIns="0" rIns="0">
            <a:spAutoFit/>
          </a:bodyPr>
          <a:lstStyle/>
          <a:p>
            <a:pPr algn="just">
              <a:lnSpc>
                <a:spcPts val="3938"/>
              </a:lnSpc>
            </a:pPr>
            <a:r>
              <a:rPr lang="en-US" sz="2813">
                <a:solidFill>
                  <a:srgbClr val="000000"/>
                </a:solidFill>
                <a:latin typeface="Barlow Light"/>
              </a:rPr>
              <a:t>implementasi dari algoritma k-means clustering untuk melakukan pengelompokkan data dalam beberapa cluster berdasarkan kesamaan karakteristik tertentu. K-means clustering adalah salah satu teknik unsupervised learning yang paling umum digunakan dalam analisis data.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7215610" y="4239812"/>
            <a:ext cx="4172811" cy="4556336"/>
            <a:chOff x="0" y="0"/>
            <a:chExt cx="1176777" cy="1284935"/>
          </a:xfrm>
        </p:grpSpPr>
        <p:sp>
          <p:nvSpPr>
            <p:cNvPr name="Freeform 9" id="9"/>
            <p:cNvSpPr/>
            <p:nvPr/>
          </p:nvSpPr>
          <p:spPr>
            <a:xfrm flipH="false" flipV="false" rot="0">
              <a:off x="0" y="0"/>
              <a:ext cx="1176777" cy="1284935"/>
            </a:xfrm>
            <a:custGeom>
              <a:avLst/>
              <a:gdLst/>
              <a:ahLst/>
              <a:cxnLst/>
              <a:rect r="r" b="b" t="t" l="l"/>
              <a:pathLst>
                <a:path h="1284935" w="1176777">
                  <a:moveTo>
                    <a:pt x="0" y="0"/>
                  </a:moveTo>
                  <a:lnTo>
                    <a:pt x="1176777" y="0"/>
                  </a:lnTo>
                  <a:lnTo>
                    <a:pt x="1176777" y="1284935"/>
                  </a:lnTo>
                  <a:lnTo>
                    <a:pt x="0" y="1284935"/>
                  </a:lnTo>
                  <a:close/>
                </a:path>
              </a:pathLst>
            </a:custGeom>
            <a:solidFill>
              <a:srgbClr val="D5C5AC"/>
            </a:solidFill>
          </p:spPr>
        </p:sp>
        <p:sp>
          <p:nvSpPr>
            <p:cNvPr name="TextBox 10" id="10"/>
            <p:cNvSpPr txBox="true"/>
            <p:nvPr/>
          </p:nvSpPr>
          <p:spPr>
            <a:xfrm>
              <a:off x="0" y="-47625"/>
              <a:ext cx="1176777" cy="133256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7008727" y="4017423"/>
            <a:ext cx="4172811" cy="4556336"/>
            <a:chOff x="0" y="0"/>
            <a:chExt cx="1176777" cy="1284935"/>
          </a:xfrm>
        </p:grpSpPr>
        <p:sp>
          <p:nvSpPr>
            <p:cNvPr name="Freeform 12" id="12"/>
            <p:cNvSpPr/>
            <p:nvPr/>
          </p:nvSpPr>
          <p:spPr>
            <a:xfrm flipH="false" flipV="false" rot="0">
              <a:off x="0" y="0"/>
              <a:ext cx="1176777" cy="1284935"/>
            </a:xfrm>
            <a:custGeom>
              <a:avLst/>
              <a:gdLst/>
              <a:ahLst/>
              <a:cxnLst/>
              <a:rect r="r" b="b" t="t" l="l"/>
              <a:pathLst>
                <a:path h="1284935" w="1176777">
                  <a:moveTo>
                    <a:pt x="0" y="0"/>
                  </a:moveTo>
                  <a:lnTo>
                    <a:pt x="1176777" y="0"/>
                  </a:lnTo>
                  <a:lnTo>
                    <a:pt x="1176777" y="1284935"/>
                  </a:lnTo>
                  <a:lnTo>
                    <a:pt x="0" y="1284935"/>
                  </a:lnTo>
                  <a:close/>
                </a:path>
              </a:pathLst>
            </a:custGeom>
            <a:solidFill>
              <a:srgbClr val="E6DBC9"/>
            </a:solidFill>
          </p:spPr>
        </p:sp>
        <p:sp>
          <p:nvSpPr>
            <p:cNvPr name="TextBox 13" id="13"/>
            <p:cNvSpPr txBox="true"/>
            <p:nvPr/>
          </p:nvSpPr>
          <p:spPr>
            <a:xfrm>
              <a:off x="0" y="-47625"/>
              <a:ext cx="1176777" cy="133256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1129566">
            <a:off x="15509346" y="-1359291"/>
            <a:ext cx="810203" cy="12815907"/>
            <a:chOff x="0" y="0"/>
            <a:chExt cx="213387" cy="3375383"/>
          </a:xfrm>
        </p:grpSpPr>
        <p:sp>
          <p:nvSpPr>
            <p:cNvPr name="Freeform 15" id="15"/>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6" id="16"/>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7" id="17"/>
          <p:cNvGrpSpPr/>
          <p:nvPr/>
        </p:nvGrpSpPr>
        <p:grpSpPr>
          <a:xfrm rot="0">
            <a:off x="16641156" y="9128590"/>
            <a:ext cx="2358485" cy="793952"/>
            <a:chOff x="0" y="0"/>
            <a:chExt cx="1810856" cy="609600"/>
          </a:xfrm>
        </p:grpSpPr>
        <p:sp>
          <p:nvSpPr>
            <p:cNvPr name="Freeform 18" id="18"/>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9" id="19"/>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5150163" y="2322583"/>
            <a:ext cx="7987674" cy="789210"/>
            <a:chOff x="0" y="0"/>
            <a:chExt cx="4435820" cy="438275"/>
          </a:xfrm>
        </p:grpSpPr>
        <p:sp>
          <p:nvSpPr>
            <p:cNvPr name="Freeform 21" id="21"/>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22" id="22"/>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3" id="23"/>
          <p:cNvGrpSpPr/>
          <p:nvPr/>
        </p:nvGrpSpPr>
        <p:grpSpPr>
          <a:xfrm rot="0">
            <a:off x="2054188" y="4226444"/>
            <a:ext cx="4172811" cy="4556336"/>
            <a:chOff x="0" y="0"/>
            <a:chExt cx="1176777" cy="1284935"/>
          </a:xfrm>
        </p:grpSpPr>
        <p:sp>
          <p:nvSpPr>
            <p:cNvPr name="Freeform 24" id="24"/>
            <p:cNvSpPr/>
            <p:nvPr/>
          </p:nvSpPr>
          <p:spPr>
            <a:xfrm flipH="false" flipV="false" rot="0">
              <a:off x="0" y="0"/>
              <a:ext cx="1176777" cy="1284935"/>
            </a:xfrm>
            <a:custGeom>
              <a:avLst/>
              <a:gdLst/>
              <a:ahLst/>
              <a:cxnLst/>
              <a:rect r="r" b="b" t="t" l="l"/>
              <a:pathLst>
                <a:path h="1284935" w="1176777">
                  <a:moveTo>
                    <a:pt x="0" y="0"/>
                  </a:moveTo>
                  <a:lnTo>
                    <a:pt x="1176777" y="0"/>
                  </a:lnTo>
                  <a:lnTo>
                    <a:pt x="1176777" y="1284935"/>
                  </a:lnTo>
                  <a:lnTo>
                    <a:pt x="0" y="1284935"/>
                  </a:lnTo>
                  <a:close/>
                </a:path>
              </a:pathLst>
            </a:custGeom>
            <a:solidFill>
              <a:srgbClr val="D5C5AC"/>
            </a:solidFill>
          </p:spPr>
        </p:sp>
        <p:sp>
          <p:nvSpPr>
            <p:cNvPr name="TextBox 25" id="25"/>
            <p:cNvSpPr txBox="true"/>
            <p:nvPr/>
          </p:nvSpPr>
          <p:spPr>
            <a:xfrm>
              <a:off x="0" y="-47625"/>
              <a:ext cx="1176777" cy="133256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847305" y="4004055"/>
            <a:ext cx="4172811" cy="4556336"/>
            <a:chOff x="0" y="0"/>
            <a:chExt cx="1176777" cy="1284935"/>
          </a:xfrm>
        </p:grpSpPr>
        <p:sp>
          <p:nvSpPr>
            <p:cNvPr name="Freeform 27" id="27"/>
            <p:cNvSpPr/>
            <p:nvPr/>
          </p:nvSpPr>
          <p:spPr>
            <a:xfrm flipH="false" flipV="false" rot="0">
              <a:off x="0" y="0"/>
              <a:ext cx="1176777" cy="1284935"/>
            </a:xfrm>
            <a:custGeom>
              <a:avLst/>
              <a:gdLst/>
              <a:ahLst/>
              <a:cxnLst/>
              <a:rect r="r" b="b" t="t" l="l"/>
              <a:pathLst>
                <a:path h="1284935" w="1176777">
                  <a:moveTo>
                    <a:pt x="0" y="0"/>
                  </a:moveTo>
                  <a:lnTo>
                    <a:pt x="1176777" y="0"/>
                  </a:lnTo>
                  <a:lnTo>
                    <a:pt x="1176777" y="1284935"/>
                  </a:lnTo>
                  <a:lnTo>
                    <a:pt x="0" y="1284935"/>
                  </a:lnTo>
                  <a:close/>
                </a:path>
              </a:pathLst>
            </a:custGeom>
            <a:solidFill>
              <a:srgbClr val="E6DBC9"/>
            </a:solidFill>
          </p:spPr>
        </p:sp>
        <p:sp>
          <p:nvSpPr>
            <p:cNvPr name="TextBox 28" id="28"/>
            <p:cNvSpPr txBox="true"/>
            <p:nvPr/>
          </p:nvSpPr>
          <p:spPr>
            <a:xfrm>
              <a:off x="0" y="-47625"/>
              <a:ext cx="1176777" cy="133256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1347508" y="3652575"/>
            <a:ext cx="1329417" cy="997063"/>
            <a:chOff x="0" y="0"/>
            <a:chExt cx="812800" cy="609600"/>
          </a:xfrm>
        </p:grpSpPr>
        <p:sp>
          <p:nvSpPr>
            <p:cNvPr name="Freeform 30" id="30"/>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solidFill>
              <a:srgbClr val="A69580"/>
            </a:solidFill>
          </p:spPr>
        </p:sp>
        <p:sp>
          <p:nvSpPr>
            <p:cNvPr name="TextBox 31" id="31"/>
            <p:cNvSpPr txBox="true"/>
            <p:nvPr/>
          </p:nvSpPr>
          <p:spPr>
            <a:xfrm>
              <a:off x="101600" y="-47625"/>
              <a:ext cx="609600" cy="657225"/>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2335060" y="4226444"/>
            <a:ext cx="4172811" cy="4556336"/>
            <a:chOff x="0" y="0"/>
            <a:chExt cx="1176777" cy="1284935"/>
          </a:xfrm>
        </p:grpSpPr>
        <p:sp>
          <p:nvSpPr>
            <p:cNvPr name="Freeform 33" id="33"/>
            <p:cNvSpPr/>
            <p:nvPr/>
          </p:nvSpPr>
          <p:spPr>
            <a:xfrm flipH="false" flipV="false" rot="0">
              <a:off x="0" y="0"/>
              <a:ext cx="1176777" cy="1284935"/>
            </a:xfrm>
            <a:custGeom>
              <a:avLst/>
              <a:gdLst/>
              <a:ahLst/>
              <a:cxnLst/>
              <a:rect r="r" b="b" t="t" l="l"/>
              <a:pathLst>
                <a:path h="1284935" w="1176777">
                  <a:moveTo>
                    <a:pt x="0" y="0"/>
                  </a:moveTo>
                  <a:lnTo>
                    <a:pt x="1176777" y="0"/>
                  </a:lnTo>
                  <a:lnTo>
                    <a:pt x="1176777" y="1284935"/>
                  </a:lnTo>
                  <a:lnTo>
                    <a:pt x="0" y="1284935"/>
                  </a:lnTo>
                  <a:close/>
                </a:path>
              </a:pathLst>
            </a:custGeom>
            <a:solidFill>
              <a:srgbClr val="D5C5AC"/>
            </a:solidFill>
          </p:spPr>
        </p:sp>
        <p:sp>
          <p:nvSpPr>
            <p:cNvPr name="TextBox 34" id="34"/>
            <p:cNvSpPr txBox="true"/>
            <p:nvPr/>
          </p:nvSpPr>
          <p:spPr>
            <a:xfrm>
              <a:off x="0" y="-47625"/>
              <a:ext cx="1176777" cy="1332560"/>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12128178" y="4004055"/>
            <a:ext cx="4172811" cy="4556336"/>
            <a:chOff x="0" y="0"/>
            <a:chExt cx="1176777" cy="1284935"/>
          </a:xfrm>
        </p:grpSpPr>
        <p:sp>
          <p:nvSpPr>
            <p:cNvPr name="Freeform 36" id="36"/>
            <p:cNvSpPr/>
            <p:nvPr/>
          </p:nvSpPr>
          <p:spPr>
            <a:xfrm flipH="false" flipV="false" rot="0">
              <a:off x="0" y="0"/>
              <a:ext cx="1176777" cy="1284935"/>
            </a:xfrm>
            <a:custGeom>
              <a:avLst/>
              <a:gdLst/>
              <a:ahLst/>
              <a:cxnLst/>
              <a:rect r="r" b="b" t="t" l="l"/>
              <a:pathLst>
                <a:path h="1284935" w="1176777">
                  <a:moveTo>
                    <a:pt x="0" y="0"/>
                  </a:moveTo>
                  <a:lnTo>
                    <a:pt x="1176777" y="0"/>
                  </a:lnTo>
                  <a:lnTo>
                    <a:pt x="1176777" y="1284935"/>
                  </a:lnTo>
                  <a:lnTo>
                    <a:pt x="0" y="1284935"/>
                  </a:lnTo>
                  <a:close/>
                </a:path>
              </a:pathLst>
            </a:custGeom>
            <a:solidFill>
              <a:srgbClr val="E6DBC9"/>
            </a:solidFill>
          </p:spPr>
        </p:sp>
        <p:sp>
          <p:nvSpPr>
            <p:cNvPr name="TextBox 37" id="37"/>
            <p:cNvSpPr txBox="true"/>
            <p:nvPr/>
          </p:nvSpPr>
          <p:spPr>
            <a:xfrm>
              <a:off x="0" y="-47625"/>
              <a:ext cx="1176777" cy="1332560"/>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6550901" y="3652575"/>
            <a:ext cx="1329417" cy="997063"/>
            <a:chOff x="0" y="0"/>
            <a:chExt cx="812800" cy="609600"/>
          </a:xfrm>
        </p:grpSpPr>
        <p:sp>
          <p:nvSpPr>
            <p:cNvPr name="Freeform 39" id="39"/>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solidFill>
              <a:srgbClr val="A69580"/>
            </a:solidFill>
          </p:spPr>
        </p:sp>
        <p:sp>
          <p:nvSpPr>
            <p:cNvPr name="TextBox 40" id="40"/>
            <p:cNvSpPr txBox="true"/>
            <p:nvPr/>
          </p:nvSpPr>
          <p:spPr>
            <a:xfrm>
              <a:off x="101600" y="-47625"/>
              <a:ext cx="609600" cy="657225"/>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11712323" y="3652575"/>
            <a:ext cx="1329417" cy="997063"/>
            <a:chOff x="0" y="0"/>
            <a:chExt cx="812800" cy="609600"/>
          </a:xfrm>
        </p:grpSpPr>
        <p:sp>
          <p:nvSpPr>
            <p:cNvPr name="Freeform 42" id="42"/>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solidFill>
              <a:srgbClr val="A69580"/>
            </a:solidFill>
          </p:spPr>
        </p:sp>
        <p:sp>
          <p:nvSpPr>
            <p:cNvPr name="TextBox 43" id="43"/>
            <p:cNvSpPr txBox="true"/>
            <p:nvPr/>
          </p:nvSpPr>
          <p:spPr>
            <a:xfrm>
              <a:off x="101600" y="-47625"/>
              <a:ext cx="609600" cy="657225"/>
            </a:xfrm>
            <a:prstGeom prst="rect">
              <a:avLst/>
            </a:prstGeom>
          </p:spPr>
          <p:txBody>
            <a:bodyPr anchor="ctr" rtlCol="false" tIns="50800" lIns="50800" bIns="50800" rIns="50800"/>
            <a:lstStyle/>
            <a:p>
              <a:pPr algn="ctr">
                <a:lnSpc>
                  <a:spcPts val="2659"/>
                </a:lnSpc>
              </a:pPr>
            </a:p>
          </p:txBody>
        </p:sp>
      </p:grpSp>
      <p:sp>
        <p:nvSpPr>
          <p:cNvPr name="Freeform 44" id="44"/>
          <p:cNvSpPr/>
          <p:nvPr/>
        </p:nvSpPr>
        <p:spPr>
          <a:xfrm flipH="false" flipV="false" rot="0">
            <a:off x="-181089" y="7928176"/>
            <a:ext cx="2482215" cy="2482215"/>
          </a:xfrm>
          <a:custGeom>
            <a:avLst/>
            <a:gdLst/>
            <a:ahLst/>
            <a:cxnLst/>
            <a:rect r="r" b="b" t="t" l="l"/>
            <a:pathLst>
              <a:path h="2482215" w="2482215">
                <a:moveTo>
                  <a:pt x="0" y="0"/>
                </a:moveTo>
                <a:lnTo>
                  <a:pt x="2482215" y="0"/>
                </a:lnTo>
                <a:lnTo>
                  <a:pt x="2482215" y="2482215"/>
                </a:lnTo>
                <a:lnTo>
                  <a:pt x="0" y="24822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5" id="45"/>
          <p:cNvSpPr/>
          <p:nvPr/>
        </p:nvSpPr>
        <p:spPr>
          <a:xfrm flipH="false" flipV="false" rot="-5400000">
            <a:off x="16813414" y="2718598"/>
            <a:ext cx="886300" cy="786390"/>
          </a:xfrm>
          <a:custGeom>
            <a:avLst/>
            <a:gdLst/>
            <a:ahLst/>
            <a:cxnLst/>
            <a:rect r="r" b="b" t="t" l="l"/>
            <a:pathLst>
              <a:path h="786390" w="886300">
                <a:moveTo>
                  <a:pt x="0" y="0"/>
                </a:moveTo>
                <a:lnTo>
                  <a:pt x="886300" y="0"/>
                </a:lnTo>
                <a:lnTo>
                  <a:pt x="886300" y="786390"/>
                </a:lnTo>
                <a:lnTo>
                  <a:pt x="0" y="7863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6" id="46"/>
          <p:cNvSpPr txBox="true"/>
          <p:nvPr/>
        </p:nvSpPr>
        <p:spPr>
          <a:xfrm rot="0">
            <a:off x="5096996" y="804600"/>
            <a:ext cx="8040841" cy="2609851"/>
          </a:xfrm>
          <a:prstGeom prst="rect">
            <a:avLst/>
          </a:prstGeom>
        </p:spPr>
        <p:txBody>
          <a:bodyPr anchor="t" rtlCol="false" tIns="0" lIns="0" bIns="0" rIns="0">
            <a:spAutoFit/>
          </a:bodyPr>
          <a:lstStyle/>
          <a:p>
            <a:pPr algn="ctr">
              <a:lnSpc>
                <a:spcPts val="10499"/>
              </a:lnSpc>
            </a:pPr>
            <a:r>
              <a:rPr lang="en-US" sz="7499">
                <a:solidFill>
                  <a:srgbClr val="695941"/>
                </a:solidFill>
                <a:latin typeface="Barlow SemiCondensed Italics"/>
              </a:rPr>
              <a:t>Tujuan Penggunaan Data Mining:</a:t>
            </a:r>
          </a:p>
        </p:txBody>
      </p:sp>
      <p:sp>
        <p:nvSpPr>
          <p:cNvPr name="TextBox 47" id="47"/>
          <p:cNvSpPr txBox="true"/>
          <p:nvPr/>
        </p:nvSpPr>
        <p:spPr>
          <a:xfrm rot="0">
            <a:off x="1252205" y="3727244"/>
            <a:ext cx="1520021" cy="688975"/>
          </a:xfrm>
          <a:prstGeom prst="rect">
            <a:avLst/>
          </a:prstGeom>
        </p:spPr>
        <p:txBody>
          <a:bodyPr anchor="t" rtlCol="false" tIns="0" lIns="0" bIns="0" rIns="0">
            <a:spAutoFit/>
          </a:bodyPr>
          <a:lstStyle/>
          <a:p>
            <a:pPr algn="ctr">
              <a:lnSpc>
                <a:spcPts val="5599"/>
              </a:lnSpc>
            </a:pPr>
            <a:r>
              <a:rPr lang="en-US" sz="3999">
                <a:solidFill>
                  <a:srgbClr val="FFFFFF"/>
                </a:solidFill>
                <a:latin typeface="Barlow Light"/>
              </a:rPr>
              <a:t>1.</a:t>
            </a:r>
          </a:p>
        </p:txBody>
      </p:sp>
      <p:sp>
        <p:nvSpPr>
          <p:cNvPr name="TextBox 48" id="48"/>
          <p:cNvSpPr txBox="true"/>
          <p:nvPr/>
        </p:nvSpPr>
        <p:spPr>
          <a:xfrm rot="0">
            <a:off x="2301126" y="4669673"/>
            <a:ext cx="3303652" cy="3175635"/>
          </a:xfrm>
          <a:prstGeom prst="rect">
            <a:avLst/>
          </a:prstGeom>
        </p:spPr>
        <p:txBody>
          <a:bodyPr anchor="t" rtlCol="false" tIns="0" lIns="0" bIns="0" rIns="0">
            <a:spAutoFit/>
          </a:bodyPr>
          <a:lstStyle/>
          <a:p>
            <a:pPr algn="ctr">
              <a:lnSpc>
                <a:spcPts val="5039"/>
              </a:lnSpc>
            </a:pPr>
            <a:r>
              <a:rPr lang="en-US" sz="3599">
                <a:solidFill>
                  <a:srgbClr val="695941"/>
                </a:solidFill>
                <a:latin typeface="Barlow Light"/>
              </a:rPr>
              <a:t>Mengidentifikasi tren penjualan dan prediksi permintaan masa depan.</a:t>
            </a:r>
          </a:p>
        </p:txBody>
      </p:sp>
      <p:sp>
        <p:nvSpPr>
          <p:cNvPr name="TextBox 49" id="49"/>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07</a:t>
            </a:r>
          </a:p>
        </p:txBody>
      </p:sp>
      <p:sp>
        <p:nvSpPr>
          <p:cNvPr name="TextBox 50" id="50"/>
          <p:cNvSpPr txBox="true"/>
          <p:nvPr/>
        </p:nvSpPr>
        <p:spPr>
          <a:xfrm rot="0">
            <a:off x="6455599" y="3727244"/>
            <a:ext cx="1520021" cy="688975"/>
          </a:xfrm>
          <a:prstGeom prst="rect">
            <a:avLst/>
          </a:prstGeom>
        </p:spPr>
        <p:txBody>
          <a:bodyPr anchor="t" rtlCol="false" tIns="0" lIns="0" bIns="0" rIns="0">
            <a:spAutoFit/>
          </a:bodyPr>
          <a:lstStyle/>
          <a:p>
            <a:pPr algn="ctr">
              <a:lnSpc>
                <a:spcPts val="5599"/>
              </a:lnSpc>
            </a:pPr>
            <a:r>
              <a:rPr lang="en-US" sz="3999">
                <a:solidFill>
                  <a:srgbClr val="FFFFFF"/>
                </a:solidFill>
                <a:latin typeface="Barlow Light"/>
              </a:rPr>
              <a:t>2.</a:t>
            </a:r>
          </a:p>
        </p:txBody>
      </p:sp>
      <p:sp>
        <p:nvSpPr>
          <p:cNvPr name="TextBox 51" id="51"/>
          <p:cNvSpPr txBox="true"/>
          <p:nvPr/>
        </p:nvSpPr>
        <p:spPr>
          <a:xfrm rot="0">
            <a:off x="11617021" y="3727244"/>
            <a:ext cx="1520021" cy="688975"/>
          </a:xfrm>
          <a:prstGeom prst="rect">
            <a:avLst/>
          </a:prstGeom>
        </p:spPr>
        <p:txBody>
          <a:bodyPr anchor="t" rtlCol="false" tIns="0" lIns="0" bIns="0" rIns="0">
            <a:spAutoFit/>
          </a:bodyPr>
          <a:lstStyle/>
          <a:p>
            <a:pPr algn="ctr">
              <a:lnSpc>
                <a:spcPts val="5599"/>
              </a:lnSpc>
            </a:pPr>
            <a:r>
              <a:rPr lang="en-US" sz="3999">
                <a:solidFill>
                  <a:srgbClr val="FFFFFF"/>
                </a:solidFill>
                <a:latin typeface="Barlow Light"/>
              </a:rPr>
              <a:t>3.</a:t>
            </a:r>
          </a:p>
        </p:txBody>
      </p:sp>
      <p:sp>
        <p:nvSpPr>
          <p:cNvPr name="Freeform 52" id="52"/>
          <p:cNvSpPr/>
          <p:nvPr/>
        </p:nvSpPr>
        <p:spPr>
          <a:xfrm flipH="false" flipV="false" rot="-5400000">
            <a:off x="15998448" y="2718598"/>
            <a:ext cx="886300" cy="786390"/>
          </a:xfrm>
          <a:custGeom>
            <a:avLst/>
            <a:gdLst/>
            <a:ahLst/>
            <a:cxnLst/>
            <a:rect r="r" b="b" t="t" l="l"/>
            <a:pathLst>
              <a:path h="786390" w="886300">
                <a:moveTo>
                  <a:pt x="0" y="0"/>
                </a:moveTo>
                <a:lnTo>
                  <a:pt x="886301" y="0"/>
                </a:lnTo>
                <a:lnTo>
                  <a:pt x="886301" y="786390"/>
                </a:lnTo>
                <a:lnTo>
                  <a:pt x="0" y="7863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3" id="53"/>
          <p:cNvGrpSpPr/>
          <p:nvPr/>
        </p:nvGrpSpPr>
        <p:grpSpPr>
          <a:xfrm rot="0">
            <a:off x="-578688" y="313764"/>
            <a:ext cx="5256593" cy="793952"/>
            <a:chOff x="0" y="0"/>
            <a:chExt cx="4036038" cy="609600"/>
          </a:xfrm>
        </p:grpSpPr>
        <p:sp>
          <p:nvSpPr>
            <p:cNvPr name="Freeform 54" id="54"/>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55" id="55"/>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56" id="56"/>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57" id="57"/>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58" id="58"/>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59" id="59"/>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TextBox 60" id="60"/>
          <p:cNvSpPr txBox="true"/>
          <p:nvPr/>
        </p:nvSpPr>
        <p:spPr>
          <a:xfrm rot="0">
            <a:off x="7506836" y="4811563"/>
            <a:ext cx="3303652" cy="3175635"/>
          </a:xfrm>
          <a:prstGeom prst="rect">
            <a:avLst/>
          </a:prstGeom>
        </p:spPr>
        <p:txBody>
          <a:bodyPr anchor="t" rtlCol="false" tIns="0" lIns="0" bIns="0" rIns="0">
            <a:spAutoFit/>
          </a:bodyPr>
          <a:lstStyle/>
          <a:p>
            <a:pPr algn="ctr">
              <a:lnSpc>
                <a:spcPts val="5039"/>
              </a:lnSpc>
            </a:pPr>
            <a:r>
              <a:rPr lang="en-US" sz="3599">
                <a:solidFill>
                  <a:srgbClr val="695941"/>
                </a:solidFill>
                <a:latin typeface="Barlow Light"/>
              </a:rPr>
              <a:t>Menganalisis perilaku konsumen dan preferensi mereka.</a:t>
            </a:r>
          </a:p>
        </p:txBody>
      </p:sp>
      <p:sp>
        <p:nvSpPr>
          <p:cNvPr name="TextBox 61" id="61"/>
          <p:cNvSpPr txBox="true"/>
          <p:nvPr/>
        </p:nvSpPr>
        <p:spPr>
          <a:xfrm rot="0">
            <a:off x="12715937" y="4492475"/>
            <a:ext cx="3303652" cy="3813810"/>
          </a:xfrm>
          <a:prstGeom prst="rect">
            <a:avLst/>
          </a:prstGeom>
        </p:spPr>
        <p:txBody>
          <a:bodyPr anchor="t" rtlCol="false" tIns="0" lIns="0" bIns="0" rIns="0">
            <a:spAutoFit/>
          </a:bodyPr>
          <a:lstStyle/>
          <a:p>
            <a:pPr algn="ctr">
              <a:lnSpc>
                <a:spcPts val="5039"/>
              </a:lnSpc>
            </a:pPr>
            <a:r>
              <a:rPr lang="en-US" sz="3599">
                <a:solidFill>
                  <a:srgbClr val="695941"/>
                </a:solidFill>
                <a:latin typeface="Barlow Light"/>
              </a:rPr>
              <a:t>Memprediksi penjualan di toko-toko yang berbeda dan memperbaiki stok produk.</a:t>
            </a:r>
          </a:p>
        </p:txBody>
      </p:sp>
      <p:sp>
        <p:nvSpPr>
          <p:cNvPr name="TextBox 62" id="62"/>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733582" y="1391777"/>
            <a:ext cx="6747927" cy="666719"/>
            <a:chOff x="0" y="0"/>
            <a:chExt cx="4435820" cy="438275"/>
          </a:xfrm>
        </p:grpSpPr>
        <p:sp>
          <p:nvSpPr>
            <p:cNvPr name="Freeform 12" id="12"/>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359949" y="774240"/>
            <a:ext cx="7568102" cy="1111249"/>
          </a:xfrm>
          <a:prstGeom prst="rect">
            <a:avLst/>
          </a:prstGeom>
        </p:spPr>
        <p:txBody>
          <a:bodyPr anchor="t" rtlCol="false" tIns="0" lIns="0" bIns="0" rIns="0">
            <a:spAutoFit/>
          </a:bodyPr>
          <a:lstStyle/>
          <a:p>
            <a:pPr algn="ctr">
              <a:lnSpc>
                <a:spcPts val="9100"/>
              </a:lnSpc>
            </a:pPr>
            <a:r>
              <a:rPr lang="en-US" sz="6500">
                <a:solidFill>
                  <a:srgbClr val="695941"/>
                </a:solidFill>
                <a:latin typeface="Barlow SemiCondensed Italics"/>
              </a:rPr>
              <a:t>ANALISIS CLUSTER</a:t>
            </a:r>
          </a:p>
        </p:txBody>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5" id="25"/>
          <p:cNvSpPr/>
          <p:nvPr/>
        </p:nvSpPr>
        <p:spPr>
          <a:xfrm flipH="false" flipV="false" rot="0">
            <a:off x="3210301" y="2849071"/>
            <a:ext cx="11794489" cy="6050919"/>
          </a:xfrm>
          <a:custGeom>
            <a:avLst/>
            <a:gdLst/>
            <a:ahLst/>
            <a:cxnLst/>
            <a:rect r="r" b="b" t="t" l="l"/>
            <a:pathLst>
              <a:path h="6050919" w="11794489">
                <a:moveTo>
                  <a:pt x="0" y="0"/>
                </a:moveTo>
                <a:lnTo>
                  <a:pt x="11794489" y="0"/>
                </a:lnTo>
                <a:lnTo>
                  <a:pt x="11794489" y="6050919"/>
                </a:lnTo>
                <a:lnTo>
                  <a:pt x="0" y="6050919"/>
                </a:lnTo>
                <a:lnTo>
                  <a:pt x="0" y="0"/>
                </a:lnTo>
                <a:close/>
              </a:path>
            </a:pathLst>
          </a:custGeom>
          <a:blipFill>
            <a:blip r:embed="rId2"/>
            <a:stretch>
              <a:fillRect l="0" t="0" r="0" b="0"/>
            </a:stretch>
          </a:blipFill>
        </p:spPr>
      </p:sp>
      <p:sp>
        <p:nvSpPr>
          <p:cNvPr name="TextBox 26" id="26"/>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70</a:t>
            </a:r>
          </a:p>
        </p:txBody>
      </p:sp>
      <p:sp>
        <p:nvSpPr>
          <p:cNvPr name="TextBox 27" id="27"/>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9594325" y="3676210"/>
            <a:ext cx="6320122" cy="624450"/>
            <a:chOff x="0" y="0"/>
            <a:chExt cx="4435820" cy="438275"/>
          </a:xfrm>
        </p:grpSpPr>
        <p:sp>
          <p:nvSpPr>
            <p:cNvPr name="Freeform 12" id="12"/>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9932665" y="3192116"/>
            <a:ext cx="5960585" cy="872939"/>
          </a:xfrm>
          <a:prstGeom prst="rect">
            <a:avLst/>
          </a:prstGeom>
        </p:spPr>
        <p:txBody>
          <a:bodyPr anchor="t" rtlCol="false" tIns="0" lIns="0" bIns="0" rIns="0">
            <a:spAutoFit/>
          </a:bodyPr>
          <a:lstStyle/>
          <a:p>
            <a:pPr algn="ctr">
              <a:lnSpc>
                <a:spcPts val="7167"/>
              </a:lnSpc>
            </a:pPr>
            <a:r>
              <a:rPr lang="en-US" sz="5119">
                <a:solidFill>
                  <a:srgbClr val="695941"/>
                </a:solidFill>
                <a:latin typeface="Barlow SemiCondensed Italics"/>
              </a:rPr>
              <a:t>ANALISIS CLUSTER 1</a:t>
            </a:r>
          </a:p>
        </p:txBody>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5" id="25"/>
          <p:cNvSpPr/>
          <p:nvPr/>
        </p:nvSpPr>
        <p:spPr>
          <a:xfrm flipH="false" flipV="false" rot="0">
            <a:off x="1028700" y="1233237"/>
            <a:ext cx="7202071" cy="5324677"/>
          </a:xfrm>
          <a:custGeom>
            <a:avLst/>
            <a:gdLst/>
            <a:ahLst/>
            <a:cxnLst/>
            <a:rect r="r" b="b" t="t" l="l"/>
            <a:pathLst>
              <a:path h="5324677" w="7202071">
                <a:moveTo>
                  <a:pt x="0" y="0"/>
                </a:moveTo>
                <a:lnTo>
                  <a:pt x="7202071" y="0"/>
                </a:lnTo>
                <a:lnTo>
                  <a:pt x="7202071" y="5324677"/>
                </a:lnTo>
                <a:lnTo>
                  <a:pt x="0" y="5324677"/>
                </a:lnTo>
                <a:lnTo>
                  <a:pt x="0" y="0"/>
                </a:lnTo>
                <a:close/>
              </a:path>
            </a:pathLst>
          </a:custGeom>
          <a:blipFill>
            <a:blip r:embed="rId2"/>
            <a:stretch>
              <a:fillRect l="0" t="0" r="0" b="0"/>
            </a:stretch>
          </a:blipFill>
        </p:spPr>
      </p:sp>
      <p:sp>
        <p:nvSpPr>
          <p:cNvPr name="Freeform 26" id="26"/>
          <p:cNvSpPr/>
          <p:nvPr/>
        </p:nvSpPr>
        <p:spPr>
          <a:xfrm flipH="false" flipV="false" rot="0">
            <a:off x="2909671" y="6683435"/>
            <a:ext cx="12468658" cy="3561049"/>
          </a:xfrm>
          <a:custGeom>
            <a:avLst/>
            <a:gdLst/>
            <a:ahLst/>
            <a:cxnLst/>
            <a:rect r="r" b="b" t="t" l="l"/>
            <a:pathLst>
              <a:path h="3561049" w="12468658">
                <a:moveTo>
                  <a:pt x="0" y="0"/>
                </a:moveTo>
                <a:lnTo>
                  <a:pt x="12468658" y="0"/>
                </a:lnTo>
                <a:lnTo>
                  <a:pt x="12468658" y="3561048"/>
                </a:lnTo>
                <a:lnTo>
                  <a:pt x="0" y="3561048"/>
                </a:lnTo>
                <a:lnTo>
                  <a:pt x="0" y="0"/>
                </a:lnTo>
                <a:close/>
              </a:path>
            </a:pathLst>
          </a:custGeom>
          <a:blipFill>
            <a:blip r:embed="rId3"/>
            <a:stretch>
              <a:fillRect l="0" t="0" r="0" b="0"/>
            </a:stretch>
          </a:blipFill>
        </p:spPr>
      </p:sp>
      <p:sp>
        <p:nvSpPr>
          <p:cNvPr name="TextBox 27" id="27"/>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71</a:t>
            </a:r>
          </a:p>
        </p:txBody>
      </p:sp>
      <p:sp>
        <p:nvSpPr>
          <p:cNvPr name="TextBox 28" id="28"/>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Tree>
  </p:cSld>
  <p:clrMapOvr>
    <a:masterClrMapping/>
  </p:clrMapOvr>
</p:sld>
</file>

<file path=ppt/slides/slide72.xml><?xml version="1.0" encoding="utf-8"?>
<p:sld xmlns:p="http://schemas.openxmlformats.org/presentationml/2006/main" xmlns:a="http://schemas.openxmlformats.org/drawingml/2006/main">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953599" y="1339597"/>
            <a:ext cx="5053195" cy="499273"/>
            <a:chOff x="0" y="0"/>
            <a:chExt cx="4435820" cy="438275"/>
          </a:xfrm>
        </p:grpSpPr>
        <p:sp>
          <p:nvSpPr>
            <p:cNvPr name="Freeform 12" id="12"/>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6224116" y="942975"/>
            <a:ext cx="4765731" cy="707519"/>
          </a:xfrm>
          <a:prstGeom prst="rect">
            <a:avLst/>
          </a:prstGeom>
        </p:spPr>
        <p:txBody>
          <a:bodyPr anchor="t" rtlCol="false" tIns="0" lIns="0" bIns="0" rIns="0">
            <a:spAutoFit/>
          </a:bodyPr>
          <a:lstStyle/>
          <a:p>
            <a:pPr algn="ctr">
              <a:lnSpc>
                <a:spcPts val="5730"/>
              </a:lnSpc>
            </a:pPr>
            <a:r>
              <a:rPr lang="en-US" sz="4093">
                <a:solidFill>
                  <a:srgbClr val="695941"/>
                </a:solidFill>
                <a:latin typeface="Barlow SemiCondensed Italics"/>
              </a:rPr>
              <a:t>ANALISIS CLUSTER 1</a:t>
            </a:r>
          </a:p>
        </p:txBody>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TextBox 25" id="25"/>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72</a:t>
            </a:r>
          </a:p>
        </p:txBody>
      </p:sp>
      <p:sp>
        <p:nvSpPr>
          <p:cNvPr name="TextBox 26" id="26"/>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
        <p:nvSpPr>
          <p:cNvPr name="TextBox 27" id="27"/>
          <p:cNvSpPr txBox="true"/>
          <p:nvPr/>
        </p:nvSpPr>
        <p:spPr>
          <a:xfrm rot="0">
            <a:off x="1489513" y="3123036"/>
            <a:ext cx="14525885" cy="5559426"/>
          </a:xfrm>
          <a:prstGeom prst="rect">
            <a:avLst/>
          </a:prstGeom>
        </p:spPr>
        <p:txBody>
          <a:bodyPr anchor="t" rtlCol="false" tIns="0" lIns="0" bIns="0" rIns="0">
            <a:spAutoFit/>
          </a:bodyPr>
          <a:lstStyle/>
          <a:p>
            <a:pPr algn="just" marL="755641" indent="-377820" lvl="1">
              <a:lnSpc>
                <a:spcPts val="4899"/>
              </a:lnSpc>
              <a:buFont typeface="Arial"/>
              <a:buChar char="•"/>
            </a:pPr>
            <a:r>
              <a:rPr lang="en-US" sz="3499">
                <a:solidFill>
                  <a:srgbClr val="000000"/>
                </a:solidFill>
                <a:latin typeface="Barlow Light"/>
              </a:rPr>
              <a:t>child_mort: Rata-rata angka kematian anak adalah 56,06 dengan standar deviasi 18,63. Kematian anak berkisar dari 24,1 hingga 97,4.</a:t>
            </a:r>
          </a:p>
          <a:p>
            <a:pPr algn="just" marL="755641" indent="-377820" lvl="1">
              <a:lnSpc>
                <a:spcPts val="4899"/>
              </a:lnSpc>
              <a:buFont typeface="Arial"/>
              <a:buChar char="•"/>
            </a:pPr>
            <a:r>
              <a:rPr lang="en-US" sz="3499">
                <a:solidFill>
                  <a:srgbClr val="000000"/>
                </a:solidFill>
                <a:latin typeface="Barlow Light"/>
              </a:rPr>
              <a:t>income: Rata-rata pendapatan adalah 4.647,18 dengan standar deviasi 3.640,27. Pendapatan berkisar dari 1.350 hingga 15.400.</a:t>
            </a:r>
          </a:p>
          <a:p>
            <a:pPr algn="just" marL="755641" indent="-377820" lvl="1">
              <a:lnSpc>
                <a:spcPts val="4899"/>
              </a:lnSpc>
              <a:buFont typeface="Arial"/>
              <a:buChar char="•"/>
            </a:pPr>
            <a:r>
              <a:rPr lang="en-US" sz="3499">
                <a:solidFill>
                  <a:srgbClr val="000000"/>
                </a:solidFill>
                <a:latin typeface="Barlow Light"/>
              </a:rPr>
              <a:t>life_expec: Rata-rata umur harapan hidup adalah 64,88 dengan standar deviasi 3,90. Umur harapan hidup berkisar dari 54,3 hingga 71,6.</a:t>
            </a:r>
          </a:p>
          <a:p>
            <a:pPr algn="just" marL="755641" indent="-377820" lvl="1">
              <a:lnSpc>
                <a:spcPts val="4899"/>
              </a:lnSpc>
              <a:buFont typeface="Arial"/>
              <a:buChar char="•"/>
            </a:pPr>
            <a:r>
              <a:rPr lang="en-US" sz="3499">
                <a:solidFill>
                  <a:srgbClr val="000000"/>
                </a:solidFill>
                <a:latin typeface="Barlow Light"/>
              </a:rPr>
              <a:t>gdpp: Rata-rata produk domestik bruto per kapita adalah 2.187,69 dengan standar deviasi 1.990,70. Produk domestik bruto per kapita berkisar dari 413 hingga 8.750.</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0053154" y="3743692"/>
            <a:ext cx="5298696" cy="523530"/>
            <a:chOff x="0" y="0"/>
            <a:chExt cx="4435820" cy="438275"/>
          </a:xfrm>
        </p:grpSpPr>
        <p:sp>
          <p:nvSpPr>
            <p:cNvPr name="Freeform 12" id="12"/>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578688" y="313764"/>
            <a:ext cx="5256593" cy="793952"/>
            <a:chOff x="0" y="0"/>
            <a:chExt cx="4036038" cy="609600"/>
          </a:xfrm>
        </p:grpSpPr>
        <p:sp>
          <p:nvSpPr>
            <p:cNvPr name="Freeform 18" id="18"/>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19" id="19"/>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1" id="21"/>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2" id="22"/>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3" id="23"/>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4" id="24"/>
          <p:cNvSpPr/>
          <p:nvPr/>
        </p:nvSpPr>
        <p:spPr>
          <a:xfrm flipH="false" flipV="false" rot="0">
            <a:off x="2905488" y="6583290"/>
            <a:ext cx="12477024" cy="3611770"/>
          </a:xfrm>
          <a:custGeom>
            <a:avLst/>
            <a:gdLst/>
            <a:ahLst/>
            <a:cxnLst/>
            <a:rect r="r" b="b" t="t" l="l"/>
            <a:pathLst>
              <a:path h="3611770" w="12477024">
                <a:moveTo>
                  <a:pt x="0" y="0"/>
                </a:moveTo>
                <a:lnTo>
                  <a:pt x="12477024" y="0"/>
                </a:lnTo>
                <a:lnTo>
                  <a:pt x="12477024" y="3611770"/>
                </a:lnTo>
                <a:lnTo>
                  <a:pt x="0" y="3611770"/>
                </a:lnTo>
                <a:lnTo>
                  <a:pt x="0" y="0"/>
                </a:lnTo>
                <a:close/>
              </a:path>
            </a:pathLst>
          </a:custGeom>
          <a:blipFill>
            <a:blip r:embed="rId2"/>
            <a:stretch>
              <a:fillRect l="0" t="0" r="0" b="0"/>
            </a:stretch>
          </a:blipFill>
        </p:spPr>
      </p:sp>
      <p:sp>
        <p:nvSpPr>
          <p:cNvPr name="Freeform 25" id="25"/>
          <p:cNvSpPr/>
          <p:nvPr/>
        </p:nvSpPr>
        <p:spPr>
          <a:xfrm flipH="false" flipV="false" rot="0">
            <a:off x="570116" y="1189922"/>
            <a:ext cx="7753640" cy="5311161"/>
          </a:xfrm>
          <a:custGeom>
            <a:avLst/>
            <a:gdLst/>
            <a:ahLst/>
            <a:cxnLst/>
            <a:rect r="r" b="b" t="t" l="l"/>
            <a:pathLst>
              <a:path h="5311161" w="7753640">
                <a:moveTo>
                  <a:pt x="0" y="0"/>
                </a:moveTo>
                <a:lnTo>
                  <a:pt x="7753640" y="0"/>
                </a:lnTo>
                <a:lnTo>
                  <a:pt x="7753640" y="5311162"/>
                </a:lnTo>
                <a:lnTo>
                  <a:pt x="0" y="5311162"/>
                </a:lnTo>
                <a:lnTo>
                  <a:pt x="0" y="0"/>
                </a:lnTo>
                <a:close/>
              </a:path>
            </a:pathLst>
          </a:custGeom>
          <a:blipFill>
            <a:blip r:embed="rId3"/>
            <a:stretch>
              <a:fillRect l="0" t="0" r="0" b="0"/>
            </a:stretch>
          </a:blipFill>
        </p:spPr>
      </p:sp>
      <p:sp>
        <p:nvSpPr>
          <p:cNvPr name="TextBox 26" id="26"/>
          <p:cNvSpPr txBox="true"/>
          <p:nvPr/>
        </p:nvSpPr>
        <p:spPr>
          <a:xfrm rot="0">
            <a:off x="9731140" y="3260763"/>
            <a:ext cx="5942724" cy="870608"/>
          </a:xfrm>
          <a:prstGeom prst="rect">
            <a:avLst/>
          </a:prstGeom>
        </p:spPr>
        <p:txBody>
          <a:bodyPr anchor="t" rtlCol="false" tIns="0" lIns="0" bIns="0" rIns="0">
            <a:spAutoFit/>
          </a:bodyPr>
          <a:lstStyle/>
          <a:p>
            <a:pPr algn="ctr">
              <a:lnSpc>
                <a:spcPts val="7145"/>
              </a:lnSpc>
            </a:pPr>
            <a:r>
              <a:rPr lang="en-US" sz="5104">
                <a:solidFill>
                  <a:srgbClr val="695941"/>
                </a:solidFill>
                <a:latin typeface="Barlow SemiCondensed Italics"/>
              </a:rPr>
              <a:t>ANALISIS CLUSTER 2</a:t>
            </a:r>
          </a:p>
        </p:txBody>
      </p:sp>
      <p:sp>
        <p:nvSpPr>
          <p:cNvPr name="TextBox 27" id="27"/>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73</a:t>
            </a:r>
          </a:p>
        </p:txBody>
      </p:sp>
      <p:sp>
        <p:nvSpPr>
          <p:cNvPr name="TextBox 28" id="28"/>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Tree>
  </p:cSld>
  <p:clrMapOvr>
    <a:masterClrMapping/>
  </p:clrMapOvr>
</p:sld>
</file>

<file path=ppt/slides/slide74.xml><?xml version="1.0" encoding="utf-8"?>
<p:sld xmlns:p="http://schemas.openxmlformats.org/presentationml/2006/main" xmlns:a="http://schemas.openxmlformats.org/drawingml/2006/main">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953599" y="1339597"/>
            <a:ext cx="5053195" cy="499273"/>
            <a:chOff x="0" y="0"/>
            <a:chExt cx="4435820" cy="438275"/>
          </a:xfrm>
        </p:grpSpPr>
        <p:sp>
          <p:nvSpPr>
            <p:cNvPr name="Freeform 12" id="12"/>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6224116" y="942975"/>
            <a:ext cx="4765731" cy="707519"/>
          </a:xfrm>
          <a:prstGeom prst="rect">
            <a:avLst/>
          </a:prstGeom>
        </p:spPr>
        <p:txBody>
          <a:bodyPr anchor="t" rtlCol="false" tIns="0" lIns="0" bIns="0" rIns="0">
            <a:spAutoFit/>
          </a:bodyPr>
          <a:lstStyle/>
          <a:p>
            <a:pPr algn="ctr">
              <a:lnSpc>
                <a:spcPts val="5730"/>
              </a:lnSpc>
            </a:pPr>
            <a:r>
              <a:rPr lang="en-US" sz="4093">
                <a:solidFill>
                  <a:srgbClr val="695941"/>
                </a:solidFill>
                <a:latin typeface="Barlow SemiCondensed Italics"/>
              </a:rPr>
              <a:t>ANALISIS CLUSTER 2</a:t>
            </a:r>
          </a:p>
        </p:txBody>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TextBox 25" id="25"/>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74</a:t>
            </a:r>
          </a:p>
        </p:txBody>
      </p:sp>
      <p:sp>
        <p:nvSpPr>
          <p:cNvPr name="TextBox 26" id="26"/>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
        <p:nvSpPr>
          <p:cNvPr name="TextBox 27" id="27"/>
          <p:cNvSpPr txBox="true"/>
          <p:nvPr/>
        </p:nvSpPr>
        <p:spPr>
          <a:xfrm rot="0">
            <a:off x="658066" y="2724715"/>
            <a:ext cx="16601234" cy="6800851"/>
          </a:xfrm>
          <a:prstGeom prst="rect">
            <a:avLst/>
          </a:prstGeom>
        </p:spPr>
        <p:txBody>
          <a:bodyPr anchor="t" rtlCol="false" tIns="0" lIns="0" bIns="0" rIns="0">
            <a:spAutoFit/>
          </a:bodyPr>
          <a:lstStyle/>
          <a:p>
            <a:pPr algn="just" marL="647694" indent="-323847" lvl="1">
              <a:lnSpc>
                <a:spcPts val="4199"/>
              </a:lnSpc>
              <a:buFont typeface="Arial"/>
              <a:buChar char="•"/>
            </a:pPr>
            <a:r>
              <a:rPr lang="en-US" sz="2999">
                <a:solidFill>
                  <a:srgbClr val="000000"/>
                </a:solidFill>
                <a:latin typeface="Barlow Light"/>
              </a:rPr>
              <a:t>child_mort: rata-rata tingkat kematian anak-anak di negara-negara dalam klaster ini adalah 6.23 per 1000 kelahiran hidup, dengan standar deviasi sebesar 3.71. Negara dengan tingkat kematian anak-anak tertinggi dalam klaster ini adalah 10.8 per 1000 kelahiran hidup, sedangkan yang terendah adalah 2.8 per 1000 kelahiran hidup.</a:t>
            </a:r>
          </a:p>
          <a:p>
            <a:pPr algn="just" marL="647694" indent="-323847" lvl="1">
              <a:lnSpc>
                <a:spcPts val="4199"/>
              </a:lnSpc>
              <a:buFont typeface="Arial"/>
              <a:buChar char="•"/>
            </a:pPr>
            <a:r>
              <a:rPr lang="en-US" sz="2999">
                <a:solidFill>
                  <a:srgbClr val="000000"/>
                </a:solidFill>
                <a:latin typeface="Barlow Light"/>
              </a:rPr>
              <a:t>income: rata-rata pendapatan per kapita di negara-negara dalam klaster ini adalah 80342.86 USD, dengan standar deviasi sebesar 22950.73 USD. Pendapatan per kapita tertinggi dalam klaster ini adalah 125000 USD, sedangkan yang terendah adalah 55500 USD.</a:t>
            </a:r>
          </a:p>
          <a:p>
            <a:pPr algn="just" marL="647694" indent="-323847" lvl="1">
              <a:lnSpc>
                <a:spcPts val="4199"/>
              </a:lnSpc>
              <a:buFont typeface="Arial"/>
              <a:buChar char="•"/>
            </a:pPr>
            <a:r>
              <a:rPr lang="en-US" sz="2999">
                <a:solidFill>
                  <a:srgbClr val="000000"/>
                </a:solidFill>
                <a:latin typeface="Barlow Light"/>
              </a:rPr>
              <a:t>life_expec: rata-rata harapan hidup di negara-negara dalam klaster ini adalah 80.29 tahun, dengan standar deviasi sebesar 2.09 tahun. Harapan hidup tertinggi dalam klaster ini adalah 82.7 tahun, sedangkan yang terendah adalah 77.1 tahun.</a:t>
            </a:r>
          </a:p>
          <a:p>
            <a:pPr algn="just" marL="647694" indent="-323847" lvl="1">
              <a:lnSpc>
                <a:spcPts val="4199"/>
              </a:lnSpc>
              <a:buFont typeface="Arial"/>
              <a:buChar char="•"/>
            </a:pPr>
            <a:r>
              <a:rPr lang="en-US" sz="2999">
                <a:solidFill>
                  <a:srgbClr val="000000"/>
                </a:solidFill>
                <a:latin typeface="Barlow Light"/>
              </a:rPr>
              <a:t>gdpp: rata-rata PDB per kapita di negara-negara dalam klaster ini adalah 65442.86 USD, dengan standar deviasi sebesar 26336.34 USD. PDB per kapita tertinggi dalam klaster ini adalah 105000 USD, sedangkan yang terendah adalah 35300 USD.</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9510866" y="3716136"/>
            <a:ext cx="6036716" cy="596449"/>
            <a:chOff x="0" y="0"/>
            <a:chExt cx="4435820" cy="438275"/>
          </a:xfrm>
        </p:grpSpPr>
        <p:sp>
          <p:nvSpPr>
            <p:cNvPr name="Freeform 12" id="12"/>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578688" y="313764"/>
            <a:ext cx="5256593" cy="793952"/>
            <a:chOff x="0" y="0"/>
            <a:chExt cx="4036038" cy="609600"/>
          </a:xfrm>
        </p:grpSpPr>
        <p:sp>
          <p:nvSpPr>
            <p:cNvPr name="Freeform 18" id="18"/>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19" id="19"/>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1" id="21"/>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2" id="22"/>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3" id="23"/>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4" id="24"/>
          <p:cNvSpPr/>
          <p:nvPr/>
        </p:nvSpPr>
        <p:spPr>
          <a:xfrm flipH="false" flipV="false" rot="0">
            <a:off x="2909671" y="6583290"/>
            <a:ext cx="12468658" cy="3580999"/>
          </a:xfrm>
          <a:custGeom>
            <a:avLst/>
            <a:gdLst/>
            <a:ahLst/>
            <a:cxnLst/>
            <a:rect r="r" b="b" t="t" l="l"/>
            <a:pathLst>
              <a:path h="3580999" w="12468658">
                <a:moveTo>
                  <a:pt x="0" y="0"/>
                </a:moveTo>
                <a:lnTo>
                  <a:pt x="12468658" y="0"/>
                </a:lnTo>
                <a:lnTo>
                  <a:pt x="12468658" y="3580998"/>
                </a:lnTo>
                <a:lnTo>
                  <a:pt x="0" y="3580998"/>
                </a:lnTo>
                <a:lnTo>
                  <a:pt x="0" y="0"/>
                </a:lnTo>
                <a:close/>
              </a:path>
            </a:pathLst>
          </a:custGeom>
          <a:blipFill>
            <a:blip r:embed="rId2"/>
            <a:stretch>
              <a:fillRect l="0" t="0" r="0" b="0"/>
            </a:stretch>
          </a:blipFill>
        </p:spPr>
      </p:sp>
      <p:sp>
        <p:nvSpPr>
          <p:cNvPr name="Freeform 25" id="25"/>
          <p:cNvSpPr/>
          <p:nvPr/>
        </p:nvSpPr>
        <p:spPr>
          <a:xfrm flipH="false" flipV="false" rot="0">
            <a:off x="595754" y="1181817"/>
            <a:ext cx="7539039" cy="5327373"/>
          </a:xfrm>
          <a:custGeom>
            <a:avLst/>
            <a:gdLst/>
            <a:ahLst/>
            <a:cxnLst/>
            <a:rect r="r" b="b" t="t" l="l"/>
            <a:pathLst>
              <a:path h="5327373" w="7539039">
                <a:moveTo>
                  <a:pt x="0" y="0"/>
                </a:moveTo>
                <a:lnTo>
                  <a:pt x="7539039" y="0"/>
                </a:lnTo>
                <a:lnTo>
                  <a:pt x="7539039" y="5327372"/>
                </a:lnTo>
                <a:lnTo>
                  <a:pt x="0" y="5327372"/>
                </a:lnTo>
                <a:lnTo>
                  <a:pt x="0" y="0"/>
                </a:lnTo>
                <a:close/>
              </a:path>
            </a:pathLst>
          </a:custGeom>
          <a:blipFill>
            <a:blip r:embed="rId3"/>
            <a:stretch>
              <a:fillRect l="0" t="0" r="0" b="0"/>
            </a:stretch>
          </a:blipFill>
        </p:spPr>
      </p:sp>
      <p:sp>
        <p:nvSpPr>
          <p:cNvPr name="TextBox 26" id="26"/>
          <p:cNvSpPr txBox="true"/>
          <p:nvPr/>
        </p:nvSpPr>
        <p:spPr>
          <a:xfrm rot="0">
            <a:off x="9144000" y="3160160"/>
            <a:ext cx="6770447" cy="997653"/>
          </a:xfrm>
          <a:prstGeom prst="rect">
            <a:avLst/>
          </a:prstGeom>
        </p:spPr>
        <p:txBody>
          <a:bodyPr anchor="t" rtlCol="false" tIns="0" lIns="0" bIns="0" rIns="0">
            <a:spAutoFit/>
          </a:bodyPr>
          <a:lstStyle/>
          <a:p>
            <a:pPr algn="ctr">
              <a:lnSpc>
                <a:spcPts val="8140"/>
              </a:lnSpc>
            </a:pPr>
            <a:r>
              <a:rPr lang="en-US" sz="5814">
                <a:solidFill>
                  <a:srgbClr val="695941"/>
                </a:solidFill>
                <a:latin typeface="Barlow SemiCondensed Italics"/>
              </a:rPr>
              <a:t>ANALISIS CLUSTER 3</a:t>
            </a:r>
          </a:p>
        </p:txBody>
      </p:sp>
      <p:sp>
        <p:nvSpPr>
          <p:cNvPr name="TextBox 27" id="27"/>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75</a:t>
            </a:r>
          </a:p>
        </p:txBody>
      </p:sp>
      <p:sp>
        <p:nvSpPr>
          <p:cNvPr name="TextBox 28" id="28"/>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Tree>
  </p:cSld>
  <p:clrMapOvr>
    <a:masterClrMapping/>
  </p:clrMapOvr>
</p:sld>
</file>

<file path=ppt/slides/slide76.xml><?xml version="1.0" encoding="utf-8"?>
<p:sld xmlns:p="http://schemas.openxmlformats.org/presentationml/2006/main" xmlns:a="http://schemas.openxmlformats.org/drawingml/2006/main">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953599" y="1339597"/>
            <a:ext cx="5053195" cy="499273"/>
            <a:chOff x="0" y="0"/>
            <a:chExt cx="4435820" cy="438275"/>
          </a:xfrm>
        </p:grpSpPr>
        <p:sp>
          <p:nvSpPr>
            <p:cNvPr name="Freeform 12" id="12"/>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6224116" y="942975"/>
            <a:ext cx="4765731" cy="707519"/>
          </a:xfrm>
          <a:prstGeom prst="rect">
            <a:avLst/>
          </a:prstGeom>
        </p:spPr>
        <p:txBody>
          <a:bodyPr anchor="t" rtlCol="false" tIns="0" lIns="0" bIns="0" rIns="0">
            <a:spAutoFit/>
          </a:bodyPr>
          <a:lstStyle/>
          <a:p>
            <a:pPr algn="ctr">
              <a:lnSpc>
                <a:spcPts val="5730"/>
              </a:lnSpc>
            </a:pPr>
            <a:r>
              <a:rPr lang="en-US" sz="4093">
                <a:solidFill>
                  <a:srgbClr val="695941"/>
                </a:solidFill>
                <a:latin typeface="Barlow SemiCondensed Italics"/>
              </a:rPr>
              <a:t>ANALISIS CLUSTER 3</a:t>
            </a:r>
          </a:p>
        </p:txBody>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TextBox 25" id="25"/>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76</a:t>
            </a:r>
          </a:p>
        </p:txBody>
      </p:sp>
      <p:sp>
        <p:nvSpPr>
          <p:cNvPr name="TextBox 26" id="26"/>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
        <p:nvSpPr>
          <p:cNvPr name="TextBox 27" id="27"/>
          <p:cNvSpPr txBox="true"/>
          <p:nvPr/>
        </p:nvSpPr>
        <p:spPr>
          <a:xfrm rot="0">
            <a:off x="1384775" y="3187993"/>
            <a:ext cx="15256381" cy="5390516"/>
          </a:xfrm>
          <a:prstGeom prst="rect">
            <a:avLst/>
          </a:prstGeom>
        </p:spPr>
        <p:txBody>
          <a:bodyPr anchor="t" rtlCol="false" tIns="0" lIns="0" bIns="0" rIns="0">
            <a:spAutoFit/>
          </a:bodyPr>
          <a:lstStyle/>
          <a:p>
            <a:pPr algn="just" marL="734051" indent="-367026" lvl="1">
              <a:lnSpc>
                <a:spcPts val="4759"/>
              </a:lnSpc>
              <a:buFont typeface="Arial"/>
              <a:buChar char="•"/>
            </a:pPr>
            <a:r>
              <a:rPr lang="en-US" sz="3399">
                <a:solidFill>
                  <a:srgbClr val="000000"/>
                </a:solidFill>
                <a:latin typeface="Barlow Light"/>
              </a:rPr>
              <a:t>child_mort: rata-rata tingkat kematian anak-anak di negara-negara dalam klaster pada negara yang termasuk dalam cluster 0 sebesar 5.50, dengan standar deviasi 3.16.</a:t>
            </a:r>
          </a:p>
          <a:p>
            <a:pPr algn="just" marL="734051" indent="-367026" lvl="1">
              <a:lnSpc>
                <a:spcPts val="4759"/>
              </a:lnSpc>
              <a:buFont typeface="Arial"/>
              <a:buChar char="•"/>
            </a:pPr>
            <a:r>
              <a:rPr lang="en-US" sz="3399">
                <a:solidFill>
                  <a:srgbClr val="000000"/>
                </a:solidFill>
                <a:latin typeface="Barlow Light"/>
              </a:rPr>
              <a:t>income: rata-rata pendapatan per kapita pada negara ini sebesar 37,748.39, dengan standar deviasi 7,738.90. </a:t>
            </a:r>
          </a:p>
          <a:p>
            <a:pPr algn="just" marL="734051" indent="-367026" lvl="1">
              <a:lnSpc>
                <a:spcPts val="4759"/>
              </a:lnSpc>
              <a:buFont typeface="Arial"/>
              <a:buChar char="•"/>
            </a:pPr>
            <a:r>
              <a:rPr lang="en-US" sz="3399">
                <a:solidFill>
                  <a:srgbClr val="000000"/>
                </a:solidFill>
                <a:latin typeface="Barlow Light"/>
              </a:rPr>
              <a:t>life_expec: rata-rata harapan hidup  pada negara ini sebesar 79.75, dengan standar deviasi 2.20. </a:t>
            </a:r>
          </a:p>
          <a:p>
            <a:pPr algn="just" marL="734051" indent="-367026" lvl="1">
              <a:lnSpc>
                <a:spcPts val="4759"/>
              </a:lnSpc>
              <a:buFont typeface="Arial"/>
              <a:buChar char="•"/>
            </a:pPr>
            <a:r>
              <a:rPr lang="en-US" sz="3399">
                <a:solidFill>
                  <a:srgbClr val="000000"/>
                </a:solidFill>
                <a:latin typeface="Barlow Light"/>
              </a:rPr>
              <a:t>gdpp: rata-rata PDB per kapita pada negara ini sebesar 36,183.87, dengan standar deviasi 11,770.19. </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9755347" y="3938670"/>
            <a:ext cx="5452325" cy="538709"/>
            <a:chOff x="0" y="0"/>
            <a:chExt cx="4435820" cy="438275"/>
          </a:xfrm>
        </p:grpSpPr>
        <p:sp>
          <p:nvSpPr>
            <p:cNvPr name="Freeform 12" id="12"/>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578688" y="313764"/>
            <a:ext cx="5256593" cy="793952"/>
            <a:chOff x="0" y="0"/>
            <a:chExt cx="4036038" cy="609600"/>
          </a:xfrm>
        </p:grpSpPr>
        <p:sp>
          <p:nvSpPr>
            <p:cNvPr name="Freeform 18" id="18"/>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19" id="19"/>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1" id="21"/>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2" id="22"/>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3" id="23"/>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4" id="24"/>
          <p:cNvSpPr/>
          <p:nvPr/>
        </p:nvSpPr>
        <p:spPr>
          <a:xfrm flipH="false" flipV="false" rot="0">
            <a:off x="2895963" y="6350570"/>
            <a:ext cx="12477024" cy="3571971"/>
          </a:xfrm>
          <a:custGeom>
            <a:avLst/>
            <a:gdLst/>
            <a:ahLst/>
            <a:cxnLst/>
            <a:rect r="r" b="b" t="t" l="l"/>
            <a:pathLst>
              <a:path h="3571971" w="12477024">
                <a:moveTo>
                  <a:pt x="0" y="0"/>
                </a:moveTo>
                <a:lnTo>
                  <a:pt x="12477024" y="0"/>
                </a:lnTo>
                <a:lnTo>
                  <a:pt x="12477024" y="3571971"/>
                </a:lnTo>
                <a:lnTo>
                  <a:pt x="0" y="3571971"/>
                </a:lnTo>
                <a:lnTo>
                  <a:pt x="0" y="0"/>
                </a:lnTo>
                <a:close/>
              </a:path>
            </a:pathLst>
          </a:custGeom>
          <a:blipFill>
            <a:blip r:embed="rId2"/>
            <a:stretch>
              <a:fillRect l="0" t="0" r="0" b="0"/>
            </a:stretch>
          </a:blipFill>
        </p:spPr>
      </p:sp>
      <p:sp>
        <p:nvSpPr>
          <p:cNvPr name="Freeform 25" id="25"/>
          <p:cNvSpPr/>
          <p:nvPr/>
        </p:nvSpPr>
        <p:spPr>
          <a:xfrm flipH="false" flipV="false" rot="0">
            <a:off x="510794" y="1130157"/>
            <a:ext cx="7528097" cy="5076358"/>
          </a:xfrm>
          <a:custGeom>
            <a:avLst/>
            <a:gdLst/>
            <a:ahLst/>
            <a:cxnLst/>
            <a:rect r="r" b="b" t="t" l="l"/>
            <a:pathLst>
              <a:path h="5076358" w="7528097">
                <a:moveTo>
                  <a:pt x="0" y="0"/>
                </a:moveTo>
                <a:lnTo>
                  <a:pt x="7528097" y="0"/>
                </a:lnTo>
                <a:lnTo>
                  <a:pt x="7528097" y="5076358"/>
                </a:lnTo>
                <a:lnTo>
                  <a:pt x="0" y="5076358"/>
                </a:lnTo>
                <a:lnTo>
                  <a:pt x="0" y="0"/>
                </a:lnTo>
                <a:close/>
              </a:path>
            </a:pathLst>
          </a:custGeom>
          <a:blipFill>
            <a:blip r:embed="rId3"/>
            <a:stretch>
              <a:fillRect l="0" t="0" r="0" b="0"/>
            </a:stretch>
          </a:blipFill>
        </p:spPr>
      </p:sp>
      <p:sp>
        <p:nvSpPr>
          <p:cNvPr name="TextBox 26" id="26"/>
          <p:cNvSpPr txBox="true"/>
          <p:nvPr/>
        </p:nvSpPr>
        <p:spPr>
          <a:xfrm rot="0">
            <a:off x="9423996" y="3434975"/>
            <a:ext cx="6115026" cy="902614"/>
          </a:xfrm>
          <a:prstGeom prst="rect">
            <a:avLst/>
          </a:prstGeom>
        </p:spPr>
        <p:txBody>
          <a:bodyPr anchor="t" rtlCol="false" tIns="0" lIns="0" bIns="0" rIns="0">
            <a:spAutoFit/>
          </a:bodyPr>
          <a:lstStyle/>
          <a:p>
            <a:pPr algn="ctr">
              <a:lnSpc>
                <a:spcPts val="7352"/>
              </a:lnSpc>
            </a:pPr>
            <a:r>
              <a:rPr lang="en-US" sz="5252">
                <a:solidFill>
                  <a:srgbClr val="695941"/>
                </a:solidFill>
                <a:latin typeface="Barlow SemiCondensed Italics"/>
              </a:rPr>
              <a:t>ANALISIS CLUSTER 4</a:t>
            </a:r>
          </a:p>
        </p:txBody>
      </p:sp>
      <p:sp>
        <p:nvSpPr>
          <p:cNvPr name="TextBox 27" id="27"/>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77</a:t>
            </a:r>
          </a:p>
        </p:txBody>
      </p:sp>
      <p:sp>
        <p:nvSpPr>
          <p:cNvPr name="TextBox 28" id="28"/>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Tree>
  </p:cSld>
  <p:clrMapOvr>
    <a:masterClrMapping/>
  </p:clrMapOvr>
</p:sld>
</file>

<file path=ppt/slides/slide78.xml><?xml version="1.0" encoding="utf-8"?>
<p:sld xmlns:p="http://schemas.openxmlformats.org/presentationml/2006/main" xmlns:a="http://schemas.openxmlformats.org/drawingml/2006/main">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953599" y="1339597"/>
            <a:ext cx="5053195" cy="499273"/>
            <a:chOff x="0" y="0"/>
            <a:chExt cx="4435820" cy="438275"/>
          </a:xfrm>
        </p:grpSpPr>
        <p:sp>
          <p:nvSpPr>
            <p:cNvPr name="Freeform 12" id="12"/>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6224116" y="942975"/>
            <a:ext cx="4765731" cy="707519"/>
          </a:xfrm>
          <a:prstGeom prst="rect">
            <a:avLst/>
          </a:prstGeom>
        </p:spPr>
        <p:txBody>
          <a:bodyPr anchor="t" rtlCol="false" tIns="0" lIns="0" bIns="0" rIns="0">
            <a:spAutoFit/>
          </a:bodyPr>
          <a:lstStyle/>
          <a:p>
            <a:pPr algn="ctr">
              <a:lnSpc>
                <a:spcPts val="5730"/>
              </a:lnSpc>
            </a:pPr>
            <a:r>
              <a:rPr lang="en-US" sz="4093">
                <a:solidFill>
                  <a:srgbClr val="695941"/>
                </a:solidFill>
                <a:latin typeface="Barlow SemiCondensed Italics"/>
              </a:rPr>
              <a:t>ANALISIS CLUSTER 4</a:t>
            </a:r>
          </a:p>
        </p:txBody>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TextBox 25" id="25"/>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78</a:t>
            </a:r>
          </a:p>
        </p:txBody>
      </p:sp>
      <p:sp>
        <p:nvSpPr>
          <p:cNvPr name="TextBox 26" id="26"/>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
        <p:nvSpPr>
          <p:cNvPr name="TextBox 27" id="27"/>
          <p:cNvSpPr txBox="true"/>
          <p:nvPr/>
        </p:nvSpPr>
        <p:spPr>
          <a:xfrm rot="0">
            <a:off x="1515809" y="2625554"/>
            <a:ext cx="15256381" cy="6503036"/>
          </a:xfrm>
          <a:prstGeom prst="rect">
            <a:avLst/>
          </a:prstGeom>
        </p:spPr>
        <p:txBody>
          <a:bodyPr anchor="t" rtlCol="false" tIns="0" lIns="0" bIns="0" rIns="0">
            <a:spAutoFit/>
          </a:bodyPr>
          <a:lstStyle/>
          <a:p>
            <a:pPr algn="just" marL="669283" indent="-334641" lvl="1">
              <a:lnSpc>
                <a:spcPts val="4339"/>
              </a:lnSpc>
              <a:buFont typeface="Arial"/>
              <a:buChar char="•"/>
            </a:pPr>
            <a:r>
              <a:rPr lang="en-US" sz="3099">
                <a:solidFill>
                  <a:srgbClr val="000000"/>
                </a:solidFill>
                <a:latin typeface="Barlow Light"/>
              </a:rPr>
              <a:t>child_mort: rata-rata tingkat kematian anak-anak adalah 16,92, menunjukkan bahwa rata-rata negara dalam dataset memiliki angka kematian anak di bawah usia lima tahun yang relatif rendah. Standar deviasi adalah 8,70.</a:t>
            </a:r>
          </a:p>
          <a:p>
            <a:pPr algn="just" marL="669283" indent="-334641" lvl="1">
              <a:lnSpc>
                <a:spcPts val="4339"/>
              </a:lnSpc>
              <a:buFont typeface="Arial"/>
              <a:buChar char="•"/>
            </a:pPr>
            <a:r>
              <a:rPr lang="en-US" sz="3099">
                <a:solidFill>
                  <a:srgbClr val="000000"/>
                </a:solidFill>
                <a:latin typeface="Barlow Light"/>
              </a:rPr>
              <a:t>income: rata-rata pendapatan per kapita pada negara ini sebesar 13402,00, menunjukkan bahwa rata-rata negara dalam dataset memiliki pendapatan yang relatif rendah. Standar deviasi adalah 5844,94.</a:t>
            </a:r>
          </a:p>
          <a:p>
            <a:pPr algn="just" marL="669283" indent="-334641" lvl="1">
              <a:lnSpc>
                <a:spcPts val="4339"/>
              </a:lnSpc>
              <a:buFont typeface="Arial"/>
              <a:buChar char="•"/>
            </a:pPr>
            <a:r>
              <a:rPr lang="en-US" sz="3099">
                <a:solidFill>
                  <a:srgbClr val="000000"/>
                </a:solidFill>
                <a:latin typeface="Barlow Light"/>
              </a:rPr>
              <a:t>life_expec: rata-rata harapan hidup  pada negara ini sebesar 74,26, menunjukkan bahwa rata-rata negara dalam dataset memiliki harapan hidup yang cukup tinggi. Standar deviasi adalah 2,77.</a:t>
            </a:r>
          </a:p>
          <a:p>
            <a:pPr algn="just" marL="669283" indent="-334641" lvl="1">
              <a:lnSpc>
                <a:spcPts val="4339"/>
              </a:lnSpc>
              <a:buFont typeface="Arial"/>
              <a:buChar char="•"/>
            </a:pPr>
            <a:r>
              <a:rPr lang="en-US" sz="3099">
                <a:solidFill>
                  <a:srgbClr val="000000"/>
                </a:solidFill>
                <a:latin typeface="Barlow Light"/>
              </a:rPr>
              <a:t>gdpp: rata-rata PDB per kapita pada negara ini sebesar 7113,54, menunjukkan bahwa rata-rata negara dalam dataset memiliki PDB yang relatif rendah. Standar deviasi adalah 3953,81.</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0089226" y="3792496"/>
            <a:ext cx="6747927" cy="666719"/>
            <a:chOff x="0" y="0"/>
            <a:chExt cx="4435820" cy="438275"/>
          </a:xfrm>
        </p:grpSpPr>
        <p:sp>
          <p:nvSpPr>
            <p:cNvPr name="Freeform 12" id="12"/>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578688" y="313764"/>
            <a:ext cx="5256593" cy="793952"/>
            <a:chOff x="0" y="0"/>
            <a:chExt cx="4036038" cy="609600"/>
          </a:xfrm>
        </p:grpSpPr>
        <p:sp>
          <p:nvSpPr>
            <p:cNvPr name="Freeform 18" id="18"/>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19" id="19"/>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1" id="21"/>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2" id="22"/>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3" id="23"/>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4" id="24"/>
          <p:cNvSpPr/>
          <p:nvPr/>
        </p:nvSpPr>
        <p:spPr>
          <a:xfrm flipH="false" flipV="false" rot="0">
            <a:off x="2906532" y="6630915"/>
            <a:ext cx="12474936" cy="3564267"/>
          </a:xfrm>
          <a:custGeom>
            <a:avLst/>
            <a:gdLst/>
            <a:ahLst/>
            <a:cxnLst/>
            <a:rect r="r" b="b" t="t" l="l"/>
            <a:pathLst>
              <a:path h="3564267" w="12474936">
                <a:moveTo>
                  <a:pt x="0" y="0"/>
                </a:moveTo>
                <a:lnTo>
                  <a:pt x="12474936" y="0"/>
                </a:lnTo>
                <a:lnTo>
                  <a:pt x="12474936" y="3564267"/>
                </a:lnTo>
                <a:lnTo>
                  <a:pt x="0" y="3564267"/>
                </a:lnTo>
                <a:lnTo>
                  <a:pt x="0" y="0"/>
                </a:lnTo>
                <a:close/>
              </a:path>
            </a:pathLst>
          </a:custGeom>
          <a:blipFill>
            <a:blip r:embed="rId2"/>
            <a:stretch>
              <a:fillRect l="0" t="0" r="0" b="0"/>
            </a:stretch>
          </a:blipFill>
        </p:spPr>
      </p:sp>
      <p:sp>
        <p:nvSpPr>
          <p:cNvPr name="Freeform 25" id="25"/>
          <p:cNvSpPr/>
          <p:nvPr/>
        </p:nvSpPr>
        <p:spPr>
          <a:xfrm flipH="false" flipV="false" rot="0">
            <a:off x="522777" y="1209676"/>
            <a:ext cx="7547845" cy="5319279"/>
          </a:xfrm>
          <a:custGeom>
            <a:avLst/>
            <a:gdLst/>
            <a:ahLst/>
            <a:cxnLst/>
            <a:rect r="r" b="b" t="t" l="l"/>
            <a:pathLst>
              <a:path h="5319279" w="7547845">
                <a:moveTo>
                  <a:pt x="0" y="0"/>
                </a:moveTo>
                <a:lnTo>
                  <a:pt x="7547844" y="0"/>
                </a:lnTo>
                <a:lnTo>
                  <a:pt x="7547844" y="5319279"/>
                </a:lnTo>
                <a:lnTo>
                  <a:pt x="0" y="5319279"/>
                </a:lnTo>
                <a:lnTo>
                  <a:pt x="0" y="0"/>
                </a:lnTo>
                <a:close/>
              </a:path>
            </a:pathLst>
          </a:custGeom>
          <a:blipFill>
            <a:blip r:embed="rId3"/>
            <a:stretch>
              <a:fillRect l="0" t="0" r="0" b="0"/>
            </a:stretch>
          </a:blipFill>
        </p:spPr>
      </p:sp>
      <p:sp>
        <p:nvSpPr>
          <p:cNvPr name="TextBox 26" id="26"/>
          <p:cNvSpPr txBox="true"/>
          <p:nvPr/>
        </p:nvSpPr>
        <p:spPr>
          <a:xfrm rot="0">
            <a:off x="9679138" y="3174959"/>
            <a:ext cx="7568102" cy="1111249"/>
          </a:xfrm>
          <a:prstGeom prst="rect">
            <a:avLst/>
          </a:prstGeom>
        </p:spPr>
        <p:txBody>
          <a:bodyPr anchor="t" rtlCol="false" tIns="0" lIns="0" bIns="0" rIns="0">
            <a:spAutoFit/>
          </a:bodyPr>
          <a:lstStyle/>
          <a:p>
            <a:pPr algn="ctr">
              <a:lnSpc>
                <a:spcPts val="9100"/>
              </a:lnSpc>
            </a:pPr>
            <a:r>
              <a:rPr lang="en-US" sz="6500">
                <a:solidFill>
                  <a:srgbClr val="695941"/>
                </a:solidFill>
                <a:latin typeface="Barlow SemiCondensed Italics"/>
              </a:rPr>
              <a:t>ANALISIS CLUSTER 5</a:t>
            </a:r>
          </a:p>
        </p:txBody>
      </p:sp>
      <p:sp>
        <p:nvSpPr>
          <p:cNvPr name="TextBox 27" id="27"/>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79</a:t>
            </a:r>
          </a:p>
        </p:txBody>
      </p:sp>
      <p:sp>
        <p:nvSpPr>
          <p:cNvPr name="TextBox 28" id="28"/>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8041839" y="-861967"/>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313" y="1788147"/>
            <a:ext cx="6265919" cy="789210"/>
            <a:chOff x="0" y="0"/>
            <a:chExt cx="3479673" cy="438275"/>
          </a:xfrm>
        </p:grpSpPr>
        <p:sp>
          <p:nvSpPr>
            <p:cNvPr name="Freeform 12" id="12"/>
            <p:cNvSpPr/>
            <p:nvPr/>
          </p:nvSpPr>
          <p:spPr>
            <a:xfrm flipH="false" flipV="false" rot="0">
              <a:off x="0" y="0"/>
              <a:ext cx="3479673" cy="438275"/>
            </a:xfrm>
            <a:custGeom>
              <a:avLst/>
              <a:gdLst/>
              <a:ahLst/>
              <a:cxnLst/>
              <a:rect r="r" b="b" t="t" l="l"/>
              <a:pathLst>
                <a:path h="438275" w="3479673">
                  <a:moveTo>
                    <a:pt x="203200" y="0"/>
                  </a:moveTo>
                  <a:lnTo>
                    <a:pt x="3479673" y="0"/>
                  </a:lnTo>
                  <a:lnTo>
                    <a:pt x="3276473" y="438275"/>
                  </a:lnTo>
                  <a:lnTo>
                    <a:pt x="0" y="438275"/>
                  </a:lnTo>
                  <a:lnTo>
                    <a:pt x="203200" y="0"/>
                  </a:lnTo>
                  <a:close/>
                </a:path>
              </a:pathLst>
            </a:custGeom>
            <a:solidFill>
              <a:srgbClr val="E6DBC9"/>
            </a:solidFill>
            <a:ln cap="sq">
              <a:noFill/>
              <a:prstDash val="solid"/>
              <a:miter/>
            </a:ln>
          </p:spPr>
        </p:sp>
        <p:sp>
          <p:nvSpPr>
            <p:cNvPr name="TextBox 13" id="13"/>
            <p:cNvSpPr txBox="true"/>
            <p:nvPr/>
          </p:nvSpPr>
          <p:spPr>
            <a:xfrm>
              <a:off x="101600" y="-47625"/>
              <a:ext cx="3276473"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509701" y="1833202"/>
            <a:ext cx="11120997" cy="1258506"/>
            <a:chOff x="0" y="0"/>
            <a:chExt cx="5386833" cy="609600"/>
          </a:xfrm>
        </p:grpSpPr>
        <p:sp>
          <p:nvSpPr>
            <p:cNvPr name="Freeform 18" id="18"/>
            <p:cNvSpPr/>
            <p:nvPr/>
          </p:nvSpPr>
          <p:spPr>
            <a:xfrm flipH="false" flipV="false" rot="0">
              <a:off x="0" y="0"/>
              <a:ext cx="5386833" cy="609600"/>
            </a:xfrm>
            <a:custGeom>
              <a:avLst/>
              <a:gdLst/>
              <a:ahLst/>
              <a:cxnLst/>
              <a:rect r="r" b="b" t="t" l="l"/>
              <a:pathLst>
                <a:path h="609600" w="5386833">
                  <a:moveTo>
                    <a:pt x="203200" y="0"/>
                  </a:moveTo>
                  <a:lnTo>
                    <a:pt x="5386833" y="0"/>
                  </a:lnTo>
                  <a:lnTo>
                    <a:pt x="5183633" y="609600"/>
                  </a:lnTo>
                  <a:lnTo>
                    <a:pt x="0" y="609600"/>
                  </a:lnTo>
                  <a:lnTo>
                    <a:pt x="203200" y="0"/>
                  </a:lnTo>
                  <a:close/>
                </a:path>
              </a:pathLst>
            </a:custGeom>
            <a:solidFill>
              <a:srgbClr val="FFFFFF"/>
            </a:solidFill>
          </p:spPr>
        </p:sp>
        <p:sp>
          <p:nvSpPr>
            <p:cNvPr name="TextBox 19" id="19"/>
            <p:cNvSpPr txBox="true"/>
            <p:nvPr/>
          </p:nvSpPr>
          <p:spPr>
            <a:xfrm>
              <a:off x="101600" y="-47625"/>
              <a:ext cx="5183633" cy="657225"/>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6001219" y="3263157"/>
            <a:ext cx="11120997" cy="1258506"/>
            <a:chOff x="0" y="0"/>
            <a:chExt cx="5386833" cy="609600"/>
          </a:xfrm>
        </p:grpSpPr>
        <p:sp>
          <p:nvSpPr>
            <p:cNvPr name="Freeform 21" id="21"/>
            <p:cNvSpPr/>
            <p:nvPr/>
          </p:nvSpPr>
          <p:spPr>
            <a:xfrm flipH="false" flipV="false" rot="0">
              <a:off x="0" y="0"/>
              <a:ext cx="5386833" cy="609600"/>
            </a:xfrm>
            <a:custGeom>
              <a:avLst/>
              <a:gdLst/>
              <a:ahLst/>
              <a:cxnLst/>
              <a:rect r="r" b="b" t="t" l="l"/>
              <a:pathLst>
                <a:path h="609600" w="5386833">
                  <a:moveTo>
                    <a:pt x="203200" y="0"/>
                  </a:moveTo>
                  <a:lnTo>
                    <a:pt x="5386833" y="0"/>
                  </a:lnTo>
                  <a:lnTo>
                    <a:pt x="5183633" y="609600"/>
                  </a:lnTo>
                  <a:lnTo>
                    <a:pt x="0" y="609600"/>
                  </a:lnTo>
                  <a:lnTo>
                    <a:pt x="203200" y="0"/>
                  </a:lnTo>
                  <a:close/>
                </a:path>
              </a:pathLst>
            </a:custGeom>
            <a:solidFill>
              <a:srgbClr val="FFFFFF"/>
            </a:solidFill>
          </p:spPr>
        </p:sp>
        <p:sp>
          <p:nvSpPr>
            <p:cNvPr name="TextBox 22" id="22"/>
            <p:cNvSpPr txBox="true"/>
            <p:nvPr/>
          </p:nvSpPr>
          <p:spPr>
            <a:xfrm>
              <a:off x="101600" y="-47625"/>
              <a:ext cx="5183633" cy="65722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5520159" y="4712524"/>
            <a:ext cx="11120997" cy="1258506"/>
            <a:chOff x="0" y="0"/>
            <a:chExt cx="5386833" cy="609600"/>
          </a:xfrm>
        </p:grpSpPr>
        <p:sp>
          <p:nvSpPr>
            <p:cNvPr name="Freeform 24" id="24"/>
            <p:cNvSpPr/>
            <p:nvPr/>
          </p:nvSpPr>
          <p:spPr>
            <a:xfrm flipH="false" flipV="false" rot="0">
              <a:off x="0" y="0"/>
              <a:ext cx="5386833" cy="609600"/>
            </a:xfrm>
            <a:custGeom>
              <a:avLst/>
              <a:gdLst/>
              <a:ahLst/>
              <a:cxnLst/>
              <a:rect r="r" b="b" t="t" l="l"/>
              <a:pathLst>
                <a:path h="609600" w="5386833">
                  <a:moveTo>
                    <a:pt x="203200" y="0"/>
                  </a:moveTo>
                  <a:lnTo>
                    <a:pt x="5386833" y="0"/>
                  </a:lnTo>
                  <a:lnTo>
                    <a:pt x="5183633" y="609600"/>
                  </a:lnTo>
                  <a:lnTo>
                    <a:pt x="0" y="609600"/>
                  </a:lnTo>
                  <a:lnTo>
                    <a:pt x="203200" y="0"/>
                  </a:lnTo>
                  <a:close/>
                </a:path>
              </a:pathLst>
            </a:custGeom>
            <a:solidFill>
              <a:srgbClr val="FFFFFF"/>
            </a:solidFill>
          </p:spPr>
        </p:sp>
        <p:sp>
          <p:nvSpPr>
            <p:cNvPr name="TextBox 25" id="25"/>
            <p:cNvSpPr txBox="true"/>
            <p:nvPr/>
          </p:nvSpPr>
          <p:spPr>
            <a:xfrm>
              <a:off x="101600" y="-47625"/>
              <a:ext cx="5183633" cy="657225"/>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6081205" y="1929023"/>
            <a:ext cx="1066862" cy="1066862"/>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C5AC"/>
            </a:solidFill>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5629905" y="3358979"/>
            <a:ext cx="1066862" cy="1066862"/>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C5AC"/>
            </a:solidFill>
          </p:spPr>
        </p:sp>
        <p:sp>
          <p:nvSpPr>
            <p:cNvPr name="TextBox 31" id="3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5215370" y="4808346"/>
            <a:ext cx="1066862" cy="1066862"/>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C5AC"/>
            </a:solidFill>
          </p:spPr>
        </p:sp>
        <p:sp>
          <p:nvSpPr>
            <p:cNvPr name="TextBox 34" id="3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588213" y="7249321"/>
            <a:ext cx="2673220" cy="2673220"/>
          </a:xfrm>
          <a:custGeom>
            <a:avLst/>
            <a:gdLst/>
            <a:ahLst/>
            <a:cxnLst/>
            <a:rect r="r" b="b" t="t" l="l"/>
            <a:pathLst>
              <a:path h="2673220" w="2673220">
                <a:moveTo>
                  <a:pt x="0" y="0"/>
                </a:moveTo>
                <a:lnTo>
                  <a:pt x="2673220" y="0"/>
                </a:lnTo>
                <a:lnTo>
                  <a:pt x="2673220" y="2673220"/>
                </a:lnTo>
                <a:lnTo>
                  <a:pt x="0" y="26732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6" id="36"/>
          <p:cNvSpPr txBox="true"/>
          <p:nvPr/>
        </p:nvSpPr>
        <p:spPr>
          <a:xfrm rot="0">
            <a:off x="654673" y="977757"/>
            <a:ext cx="8668234" cy="1285876"/>
          </a:xfrm>
          <a:prstGeom prst="rect">
            <a:avLst/>
          </a:prstGeom>
        </p:spPr>
        <p:txBody>
          <a:bodyPr anchor="t" rtlCol="false" tIns="0" lIns="0" bIns="0" rIns="0">
            <a:spAutoFit/>
          </a:bodyPr>
          <a:lstStyle/>
          <a:p>
            <a:pPr>
              <a:lnSpc>
                <a:spcPts val="10499"/>
              </a:lnSpc>
            </a:pPr>
            <a:r>
              <a:rPr lang="en-US" sz="7499">
                <a:solidFill>
                  <a:srgbClr val="695941"/>
                </a:solidFill>
                <a:latin typeface="Barlow SemiCondensed Italics"/>
              </a:rPr>
              <a:t>Project Plan:</a:t>
            </a:r>
          </a:p>
        </p:txBody>
      </p:sp>
      <p:sp>
        <p:nvSpPr>
          <p:cNvPr name="TextBox 37" id="37"/>
          <p:cNvSpPr txBox="true"/>
          <p:nvPr/>
        </p:nvSpPr>
        <p:spPr>
          <a:xfrm rot="0">
            <a:off x="5902250" y="1978266"/>
            <a:ext cx="1520021" cy="863601"/>
          </a:xfrm>
          <a:prstGeom prst="rect">
            <a:avLst/>
          </a:prstGeom>
        </p:spPr>
        <p:txBody>
          <a:bodyPr anchor="t" rtlCol="false" tIns="0" lIns="0" bIns="0" rIns="0">
            <a:spAutoFit/>
          </a:bodyPr>
          <a:lstStyle/>
          <a:p>
            <a:pPr algn="ctr">
              <a:lnSpc>
                <a:spcPts val="6999"/>
              </a:lnSpc>
            </a:pPr>
            <a:r>
              <a:rPr lang="en-US" sz="4999">
                <a:solidFill>
                  <a:srgbClr val="FFFFFF"/>
                </a:solidFill>
                <a:latin typeface="Barlow Light Italics"/>
              </a:rPr>
              <a:t>1.</a:t>
            </a:r>
          </a:p>
        </p:txBody>
      </p:sp>
      <p:sp>
        <p:nvSpPr>
          <p:cNvPr name="TextBox 38" id="38"/>
          <p:cNvSpPr txBox="true"/>
          <p:nvPr/>
        </p:nvSpPr>
        <p:spPr>
          <a:xfrm rot="0">
            <a:off x="7363890" y="1824945"/>
            <a:ext cx="9758326" cy="1012190"/>
          </a:xfrm>
          <a:prstGeom prst="rect">
            <a:avLst/>
          </a:prstGeom>
        </p:spPr>
        <p:txBody>
          <a:bodyPr anchor="t" rtlCol="false" tIns="0" lIns="0" bIns="0" rIns="0">
            <a:spAutoFit/>
          </a:bodyPr>
          <a:lstStyle/>
          <a:p>
            <a:pPr>
              <a:lnSpc>
                <a:spcPts val="4060"/>
              </a:lnSpc>
            </a:pPr>
            <a:r>
              <a:rPr lang="en-US" sz="2900">
                <a:solidFill>
                  <a:srgbClr val="695941"/>
                </a:solidFill>
                <a:latin typeface="Barlow Light"/>
              </a:rPr>
              <a:t>Mengumpulkan data penjualan dari toko-toko Walmart yang berbeda.</a:t>
            </a:r>
          </a:p>
        </p:txBody>
      </p:sp>
      <p:sp>
        <p:nvSpPr>
          <p:cNvPr name="TextBox 39" id="39"/>
          <p:cNvSpPr txBox="true"/>
          <p:nvPr/>
        </p:nvSpPr>
        <p:spPr>
          <a:xfrm rot="0">
            <a:off x="6940184" y="3357740"/>
            <a:ext cx="9871307" cy="1012190"/>
          </a:xfrm>
          <a:prstGeom prst="rect">
            <a:avLst/>
          </a:prstGeom>
        </p:spPr>
        <p:txBody>
          <a:bodyPr anchor="t" rtlCol="false" tIns="0" lIns="0" bIns="0" rIns="0">
            <a:spAutoFit/>
          </a:bodyPr>
          <a:lstStyle/>
          <a:p>
            <a:pPr>
              <a:lnSpc>
                <a:spcPts val="4060"/>
              </a:lnSpc>
            </a:pPr>
            <a:r>
              <a:rPr lang="en-US" sz="2900">
                <a:solidFill>
                  <a:srgbClr val="695941"/>
                </a:solidFill>
                <a:latin typeface="Barlow Light"/>
              </a:rPr>
              <a:t>Membersihkan dan mengevaluasi data untuk mengidentifikasi tren penjualan dan pola pembelian pelanggan.</a:t>
            </a:r>
          </a:p>
        </p:txBody>
      </p:sp>
      <p:sp>
        <p:nvSpPr>
          <p:cNvPr name="TextBox 40" id="40"/>
          <p:cNvSpPr txBox="true"/>
          <p:nvPr/>
        </p:nvSpPr>
        <p:spPr>
          <a:xfrm rot="0">
            <a:off x="6476906" y="4826463"/>
            <a:ext cx="9828000" cy="1012190"/>
          </a:xfrm>
          <a:prstGeom prst="rect">
            <a:avLst/>
          </a:prstGeom>
        </p:spPr>
        <p:txBody>
          <a:bodyPr anchor="t" rtlCol="false" tIns="0" lIns="0" bIns="0" rIns="0">
            <a:spAutoFit/>
          </a:bodyPr>
          <a:lstStyle/>
          <a:p>
            <a:pPr>
              <a:lnSpc>
                <a:spcPts val="4060"/>
              </a:lnSpc>
            </a:pPr>
            <a:r>
              <a:rPr lang="en-US" sz="2900">
                <a:solidFill>
                  <a:srgbClr val="695941"/>
                </a:solidFill>
                <a:latin typeface="Barlow Light"/>
              </a:rPr>
              <a:t>Menerapkan teknik data mining seperti regresi dan klasifikasi untuk memprediksi permintaan masa depan.</a:t>
            </a:r>
          </a:p>
        </p:txBody>
      </p:sp>
      <p:sp>
        <p:nvSpPr>
          <p:cNvPr name="TextBox 41" id="41"/>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08</a:t>
            </a:r>
          </a:p>
        </p:txBody>
      </p:sp>
      <p:sp>
        <p:nvSpPr>
          <p:cNvPr name="TextBox 42" id="42"/>
          <p:cNvSpPr txBox="true"/>
          <p:nvPr/>
        </p:nvSpPr>
        <p:spPr>
          <a:xfrm rot="0">
            <a:off x="5420163" y="3415557"/>
            <a:ext cx="1520021" cy="863601"/>
          </a:xfrm>
          <a:prstGeom prst="rect">
            <a:avLst/>
          </a:prstGeom>
        </p:spPr>
        <p:txBody>
          <a:bodyPr anchor="t" rtlCol="false" tIns="0" lIns="0" bIns="0" rIns="0">
            <a:spAutoFit/>
          </a:bodyPr>
          <a:lstStyle/>
          <a:p>
            <a:pPr algn="ctr">
              <a:lnSpc>
                <a:spcPts val="6999"/>
              </a:lnSpc>
            </a:pPr>
            <a:r>
              <a:rPr lang="en-US" sz="4999">
                <a:solidFill>
                  <a:srgbClr val="FFFFFF"/>
                </a:solidFill>
                <a:latin typeface="Barlow Light Italics"/>
              </a:rPr>
              <a:t>2.</a:t>
            </a:r>
          </a:p>
        </p:txBody>
      </p:sp>
      <p:sp>
        <p:nvSpPr>
          <p:cNvPr name="TextBox 43" id="43"/>
          <p:cNvSpPr txBox="true"/>
          <p:nvPr/>
        </p:nvSpPr>
        <p:spPr>
          <a:xfrm rot="0">
            <a:off x="4988790" y="4819850"/>
            <a:ext cx="1520021" cy="863601"/>
          </a:xfrm>
          <a:prstGeom prst="rect">
            <a:avLst/>
          </a:prstGeom>
        </p:spPr>
        <p:txBody>
          <a:bodyPr anchor="t" rtlCol="false" tIns="0" lIns="0" bIns="0" rIns="0">
            <a:spAutoFit/>
          </a:bodyPr>
          <a:lstStyle/>
          <a:p>
            <a:pPr algn="ctr">
              <a:lnSpc>
                <a:spcPts val="6999"/>
              </a:lnSpc>
            </a:pPr>
            <a:r>
              <a:rPr lang="en-US" sz="4999">
                <a:solidFill>
                  <a:srgbClr val="FFFFFF"/>
                </a:solidFill>
                <a:latin typeface="Barlow Light Italics"/>
              </a:rPr>
              <a:t>3.</a:t>
            </a:r>
          </a:p>
        </p:txBody>
      </p:sp>
      <p:grpSp>
        <p:nvGrpSpPr>
          <p:cNvPr name="Group 44" id="44"/>
          <p:cNvGrpSpPr/>
          <p:nvPr/>
        </p:nvGrpSpPr>
        <p:grpSpPr>
          <a:xfrm rot="0">
            <a:off x="-578688" y="313764"/>
            <a:ext cx="5256593" cy="793952"/>
            <a:chOff x="0" y="0"/>
            <a:chExt cx="4036038" cy="609600"/>
          </a:xfrm>
        </p:grpSpPr>
        <p:sp>
          <p:nvSpPr>
            <p:cNvPr name="Freeform 45" id="45"/>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46" id="46"/>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47" id="47"/>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48" id="48"/>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49" id="49"/>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50" id="50"/>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grpSp>
        <p:nvGrpSpPr>
          <p:cNvPr name="Group 51" id="51"/>
          <p:cNvGrpSpPr/>
          <p:nvPr/>
        </p:nvGrpSpPr>
        <p:grpSpPr>
          <a:xfrm rot="0">
            <a:off x="5004930" y="6161530"/>
            <a:ext cx="11120997" cy="1258506"/>
            <a:chOff x="0" y="0"/>
            <a:chExt cx="5386833" cy="609600"/>
          </a:xfrm>
        </p:grpSpPr>
        <p:sp>
          <p:nvSpPr>
            <p:cNvPr name="Freeform 52" id="52"/>
            <p:cNvSpPr/>
            <p:nvPr/>
          </p:nvSpPr>
          <p:spPr>
            <a:xfrm flipH="false" flipV="false" rot="0">
              <a:off x="0" y="0"/>
              <a:ext cx="5386833" cy="609600"/>
            </a:xfrm>
            <a:custGeom>
              <a:avLst/>
              <a:gdLst/>
              <a:ahLst/>
              <a:cxnLst/>
              <a:rect r="r" b="b" t="t" l="l"/>
              <a:pathLst>
                <a:path h="609600" w="5386833">
                  <a:moveTo>
                    <a:pt x="203200" y="0"/>
                  </a:moveTo>
                  <a:lnTo>
                    <a:pt x="5386833" y="0"/>
                  </a:lnTo>
                  <a:lnTo>
                    <a:pt x="5183633" y="609600"/>
                  </a:lnTo>
                  <a:lnTo>
                    <a:pt x="0" y="609600"/>
                  </a:lnTo>
                  <a:lnTo>
                    <a:pt x="203200" y="0"/>
                  </a:lnTo>
                  <a:close/>
                </a:path>
              </a:pathLst>
            </a:custGeom>
            <a:solidFill>
              <a:srgbClr val="FFFFFF"/>
            </a:solidFill>
          </p:spPr>
        </p:sp>
        <p:sp>
          <p:nvSpPr>
            <p:cNvPr name="TextBox 53" id="53"/>
            <p:cNvSpPr txBox="true"/>
            <p:nvPr/>
          </p:nvSpPr>
          <p:spPr>
            <a:xfrm>
              <a:off x="101600" y="-47625"/>
              <a:ext cx="5183633" cy="657225"/>
            </a:xfrm>
            <a:prstGeom prst="rect">
              <a:avLst/>
            </a:prstGeom>
          </p:spPr>
          <p:txBody>
            <a:bodyPr anchor="ctr" rtlCol="false" tIns="50800" lIns="50800" bIns="50800" rIns="50800"/>
            <a:lstStyle/>
            <a:p>
              <a:pPr algn="ctr">
                <a:lnSpc>
                  <a:spcPts val="2659"/>
                </a:lnSpc>
              </a:pPr>
            </a:p>
          </p:txBody>
        </p:sp>
      </p:grpSp>
      <p:grpSp>
        <p:nvGrpSpPr>
          <p:cNvPr name="Group 54" id="54"/>
          <p:cNvGrpSpPr/>
          <p:nvPr/>
        </p:nvGrpSpPr>
        <p:grpSpPr>
          <a:xfrm rot="0">
            <a:off x="4700141" y="6257352"/>
            <a:ext cx="1066862" cy="1066862"/>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C5AC"/>
            </a:solidFill>
          </p:spPr>
        </p:sp>
        <p:sp>
          <p:nvSpPr>
            <p:cNvPr name="TextBox 56" id="5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57" id="57"/>
          <p:cNvSpPr txBox="true"/>
          <p:nvPr/>
        </p:nvSpPr>
        <p:spPr>
          <a:xfrm rot="0">
            <a:off x="4473561" y="6268856"/>
            <a:ext cx="1520021" cy="863601"/>
          </a:xfrm>
          <a:prstGeom prst="rect">
            <a:avLst/>
          </a:prstGeom>
        </p:spPr>
        <p:txBody>
          <a:bodyPr anchor="t" rtlCol="false" tIns="0" lIns="0" bIns="0" rIns="0">
            <a:spAutoFit/>
          </a:bodyPr>
          <a:lstStyle/>
          <a:p>
            <a:pPr algn="ctr">
              <a:lnSpc>
                <a:spcPts val="6999"/>
              </a:lnSpc>
            </a:pPr>
            <a:r>
              <a:rPr lang="en-US" sz="4999">
                <a:solidFill>
                  <a:srgbClr val="FFFFFF"/>
                </a:solidFill>
                <a:latin typeface="Barlow Light Italics"/>
              </a:rPr>
              <a:t>4.</a:t>
            </a:r>
          </a:p>
        </p:txBody>
      </p:sp>
      <p:grpSp>
        <p:nvGrpSpPr>
          <p:cNvPr name="Group 58" id="58"/>
          <p:cNvGrpSpPr/>
          <p:nvPr/>
        </p:nvGrpSpPr>
        <p:grpSpPr>
          <a:xfrm rot="0">
            <a:off x="4552867" y="7591485"/>
            <a:ext cx="11120997" cy="1258506"/>
            <a:chOff x="0" y="0"/>
            <a:chExt cx="5386833" cy="609600"/>
          </a:xfrm>
        </p:grpSpPr>
        <p:sp>
          <p:nvSpPr>
            <p:cNvPr name="Freeform 59" id="59"/>
            <p:cNvSpPr/>
            <p:nvPr/>
          </p:nvSpPr>
          <p:spPr>
            <a:xfrm flipH="false" flipV="false" rot="0">
              <a:off x="0" y="0"/>
              <a:ext cx="5386833" cy="609600"/>
            </a:xfrm>
            <a:custGeom>
              <a:avLst/>
              <a:gdLst/>
              <a:ahLst/>
              <a:cxnLst/>
              <a:rect r="r" b="b" t="t" l="l"/>
              <a:pathLst>
                <a:path h="609600" w="5386833">
                  <a:moveTo>
                    <a:pt x="203200" y="0"/>
                  </a:moveTo>
                  <a:lnTo>
                    <a:pt x="5386833" y="0"/>
                  </a:lnTo>
                  <a:lnTo>
                    <a:pt x="5183633" y="609600"/>
                  </a:lnTo>
                  <a:lnTo>
                    <a:pt x="0" y="609600"/>
                  </a:lnTo>
                  <a:lnTo>
                    <a:pt x="203200" y="0"/>
                  </a:lnTo>
                  <a:close/>
                </a:path>
              </a:pathLst>
            </a:custGeom>
            <a:solidFill>
              <a:srgbClr val="FFFFFF"/>
            </a:solidFill>
          </p:spPr>
        </p:sp>
        <p:sp>
          <p:nvSpPr>
            <p:cNvPr name="TextBox 60" id="60"/>
            <p:cNvSpPr txBox="true"/>
            <p:nvPr/>
          </p:nvSpPr>
          <p:spPr>
            <a:xfrm>
              <a:off x="101600" y="-47625"/>
              <a:ext cx="5183633" cy="657225"/>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0">
            <a:off x="4248079" y="7687307"/>
            <a:ext cx="1066862" cy="1066862"/>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C5AC"/>
            </a:solidFill>
          </p:spPr>
        </p:sp>
        <p:sp>
          <p:nvSpPr>
            <p:cNvPr name="TextBox 63" id="6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64" id="64"/>
          <p:cNvSpPr txBox="true"/>
          <p:nvPr/>
        </p:nvSpPr>
        <p:spPr>
          <a:xfrm rot="0">
            <a:off x="4021499" y="7698812"/>
            <a:ext cx="1520021" cy="863601"/>
          </a:xfrm>
          <a:prstGeom prst="rect">
            <a:avLst/>
          </a:prstGeom>
        </p:spPr>
        <p:txBody>
          <a:bodyPr anchor="t" rtlCol="false" tIns="0" lIns="0" bIns="0" rIns="0">
            <a:spAutoFit/>
          </a:bodyPr>
          <a:lstStyle/>
          <a:p>
            <a:pPr algn="ctr">
              <a:lnSpc>
                <a:spcPts val="6999"/>
              </a:lnSpc>
            </a:pPr>
            <a:r>
              <a:rPr lang="en-US" sz="4999">
                <a:solidFill>
                  <a:srgbClr val="FFFFFF"/>
                </a:solidFill>
                <a:latin typeface="Barlow Light Italics"/>
              </a:rPr>
              <a:t>5.</a:t>
            </a:r>
          </a:p>
        </p:txBody>
      </p:sp>
      <p:grpSp>
        <p:nvGrpSpPr>
          <p:cNvPr name="Group 65" id="65"/>
          <p:cNvGrpSpPr/>
          <p:nvPr/>
        </p:nvGrpSpPr>
        <p:grpSpPr>
          <a:xfrm rot="0">
            <a:off x="4068267" y="9011916"/>
            <a:ext cx="11120997" cy="1258506"/>
            <a:chOff x="0" y="0"/>
            <a:chExt cx="5386833" cy="609600"/>
          </a:xfrm>
        </p:grpSpPr>
        <p:sp>
          <p:nvSpPr>
            <p:cNvPr name="Freeform 66" id="66"/>
            <p:cNvSpPr/>
            <p:nvPr/>
          </p:nvSpPr>
          <p:spPr>
            <a:xfrm flipH="false" flipV="false" rot="0">
              <a:off x="0" y="0"/>
              <a:ext cx="5386833" cy="609600"/>
            </a:xfrm>
            <a:custGeom>
              <a:avLst/>
              <a:gdLst/>
              <a:ahLst/>
              <a:cxnLst/>
              <a:rect r="r" b="b" t="t" l="l"/>
              <a:pathLst>
                <a:path h="609600" w="5386833">
                  <a:moveTo>
                    <a:pt x="203200" y="0"/>
                  </a:moveTo>
                  <a:lnTo>
                    <a:pt x="5386833" y="0"/>
                  </a:lnTo>
                  <a:lnTo>
                    <a:pt x="5183633" y="609600"/>
                  </a:lnTo>
                  <a:lnTo>
                    <a:pt x="0" y="609600"/>
                  </a:lnTo>
                  <a:lnTo>
                    <a:pt x="203200" y="0"/>
                  </a:lnTo>
                  <a:close/>
                </a:path>
              </a:pathLst>
            </a:custGeom>
            <a:solidFill>
              <a:srgbClr val="FFFFFF"/>
            </a:solidFill>
          </p:spPr>
        </p:sp>
        <p:sp>
          <p:nvSpPr>
            <p:cNvPr name="TextBox 67" id="67"/>
            <p:cNvSpPr txBox="true"/>
            <p:nvPr/>
          </p:nvSpPr>
          <p:spPr>
            <a:xfrm>
              <a:off x="101600" y="-47625"/>
              <a:ext cx="5183633" cy="657225"/>
            </a:xfrm>
            <a:prstGeom prst="rect">
              <a:avLst/>
            </a:prstGeom>
          </p:spPr>
          <p:txBody>
            <a:bodyPr anchor="ctr" rtlCol="false" tIns="50800" lIns="50800" bIns="50800" rIns="50800"/>
            <a:lstStyle/>
            <a:p>
              <a:pPr algn="ctr">
                <a:lnSpc>
                  <a:spcPts val="2659"/>
                </a:lnSpc>
              </a:pPr>
            </a:p>
          </p:txBody>
        </p:sp>
      </p:grpSp>
      <p:grpSp>
        <p:nvGrpSpPr>
          <p:cNvPr name="Group 68" id="68"/>
          <p:cNvGrpSpPr/>
          <p:nvPr/>
        </p:nvGrpSpPr>
        <p:grpSpPr>
          <a:xfrm rot="0">
            <a:off x="3763478" y="9107738"/>
            <a:ext cx="1066862" cy="1066862"/>
            <a:chOff x="0" y="0"/>
            <a:chExt cx="812800" cy="812800"/>
          </a:xfrm>
        </p:grpSpPr>
        <p:sp>
          <p:nvSpPr>
            <p:cNvPr name="Freeform 69" id="6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C5AC"/>
            </a:solidFill>
          </p:spPr>
        </p:sp>
        <p:sp>
          <p:nvSpPr>
            <p:cNvPr name="TextBox 70" id="7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71" id="71"/>
          <p:cNvSpPr txBox="true"/>
          <p:nvPr/>
        </p:nvSpPr>
        <p:spPr>
          <a:xfrm rot="0">
            <a:off x="3536899" y="9119242"/>
            <a:ext cx="1520021" cy="863601"/>
          </a:xfrm>
          <a:prstGeom prst="rect">
            <a:avLst/>
          </a:prstGeom>
        </p:spPr>
        <p:txBody>
          <a:bodyPr anchor="t" rtlCol="false" tIns="0" lIns="0" bIns="0" rIns="0">
            <a:spAutoFit/>
          </a:bodyPr>
          <a:lstStyle/>
          <a:p>
            <a:pPr algn="ctr">
              <a:lnSpc>
                <a:spcPts val="6999"/>
              </a:lnSpc>
            </a:pPr>
            <a:r>
              <a:rPr lang="en-US" sz="4999">
                <a:solidFill>
                  <a:srgbClr val="FFFFFF"/>
                </a:solidFill>
                <a:latin typeface="Barlow Light Italics"/>
              </a:rPr>
              <a:t>6.</a:t>
            </a:r>
          </a:p>
        </p:txBody>
      </p:sp>
      <p:sp>
        <p:nvSpPr>
          <p:cNvPr name="TextBox 72" id="72"/>
          <p:cNvSpPr txBox="true"/>
          <p:nvPr/>
        </p:nvSpPr>
        <p:spPr>
          <a:xfrm rot="0">
            <a:off x="6081205" y="6256113"/>
            <a:ext cx="9828000" cy="1012190"/>
          </a:xfrm>
          <a:prstGeom prst="rect">
            <a:avLst/>
          </a:prstGeom>
        </p:spPr>
        <p:txBody>
          <a:bodyPr anchor="t" rtlCol="false" tIns="0" lIns="0" bIns="0" rIns="0">
            <a:spAutoFit/>
          </a:bodyPr>
          <a:lstStyle/>
          <a:p>
            <a:pPr>
              <a:lnSpc>
                <a:spcPts val="4060"/>
              </a:lnSpc>
            </a:pPr>
            <a:r>
              <a:rPr lang="en-US" sz="2900">
                <a:solidFill>
                  <a:srgbClr val="695941"/>
                </a:solidFill>
                <a:latin typeface="Barlow Light"/>
              </a:rPr>
              <a:t>Menggunakan algoritma klastering untuk mengelompokkan produk dan pelanggan dengan karakteristik yang sama.</a:t>
            </a:r>
          </a:p>
        </p:txBody>
      </p:sp>
      <p:sp>
        <p:nvSpPr>
          <p:cNvPr name="TextBox 73" id="73"/>
          <p:cNvSpPr txBox="true"/>
          <p:nvPr/>
        </p:nvSpPr>
        <p:spPr>
          <a:xfrm rot="0">
            <a:off x="5651428" y="7681306"/>
            <a:ext cx="9828000" cy="1012190"/>
          </a:xfrm>
          <a:prstGeom prst="rect">
            <a:avLst/>
          </a:prstGeom>
        </p:spPr>
        <p:txBody>
          <a:bodyPr anchor="t" rtlCol="false" tIns="0" lIns="0" bIns="0" rIns="0">
            <a:spAutoFit/>
          </a:bodyPr>
          <a:lstStyle/>
          <a:p>
            <a:pPr>
              <a:lnSpc>
                <a:spcPts val="4060"/>
              </a:lnSpc>
            </a:pPr>
            <a:r>
              <a:rPr lang="en-US" sz="2900">
                <a:solidFill>
                  <a:srgbClr val="695941"/>
                </a:solidFill>
                <a:latin typeface="Barlow Light"/>
              </a:rPr>
              <a:t>Membangun model prediksi penjualan untuk masing-masing toko dan produk.</a:t>
            </a:r>
          </a:p>
        </p:txBody>
      </p:sp>
      <p:sp>
        <p:nvSpPr>
          <p:cNvPr name="TextBox 74" id="74"/>
          <p:cNvSpPr txBox="true"/>
          <p:nvPr/>
        </p:nvSpPr>
        <p:spPr>
          <a:xfrm rot="0">
            <a:off x="5004930" y="9135741"/>
            <a:ext cx="9828000" cy="1012190"/>
          </a:xfrm>
          <a:prstGeom prst="rect">
            <a:avLst/>
          </a:prstGeom>
        </p:spPr>
        <p:txBody>
          <a:bodyPr anchor="t" rtlCol="false" tIns="0" lIns="0" bIns="0" rIns="0">
            <a:spAutoFit/>
          </a:bodyPr>
          <a:lstStyle/>
          <a:p>
            <a:pPr>
              <a:lnSpc>
                <a:spcPts val="4060"/>
              </a:lnSpc>
            </a:pPr>
            <a:r>
              <a:rPr lang="en-US" sz="2900">
                <a:solidFill>
                  <a:srgbClr val="695941"/>
                </a:solidFill>
                <a:latin typeface="Barlow Light"/>
              </a:rPr>
              <a:t>Menganalisis hasil untuk memperbaiki stok produk dan menentukan strategi pemasaran yang efektif.</a:t>
            </a:r>
          </a:p>
        </p:txBody>
      </p:sp>
      <p:sp>
        <p:nvSpPr>
          <p:cNvPr name="TextBox 75" id="75"/>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SUPERVISED</a:t>
            </a:r>
          </a:p>
        </p:txBody>
      </p:sp>
    </p:spTree>
  </p:cSld>
  <p:clrMapOvr>
    <a:masterClrMapping/>
  </p:clrMapOvr>
</p:sld>
</file>

<file path=ppt/slides/slide80.xml><?xml version="1.0" encoding="utf-8"?>
<p:sld xmlns:p="http://schemas.openxmlformats.org/presentationml/2006/main" xmlns:a="http://schemas.openxmlformats.org/drawingml/2006/main">
  <p:cSld>
    <p:bg>
      <p:bgPr>
        <a:solidFill>
          <a:srgbClr val="F1ECE5"/>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F6F2EE"/>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F6F2EE"/>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F6F2EE"/>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5953599" y="1339597"/>
            <a:ext cx="5053195" cy="499273"/>
            <a:chOff x="0" y="0"/>
            <a:chExt cx="4435820" cy="438275"/>
          </a:xfrm>
        </p:grpSpPr>
        <p:sp>
          <p:nvSpPr>
            <p:cNvPr name="Freeform 12" id="12"/>
            <p:cNvSpPr/>
            <p:nvPr/>
          </p:nvSpPr>
          <p:spPr>
            <a:xfrm flipH="false" flipV="false" rot="0">
              <a:off x="0" y="0"/>
              <a:ext cx="4435820" cy="438275"/>
            </a:xfrm>
            <a:custGeom>
              <a:avLst/>
              <a:gdLst/>
              <a:ahLst/>
              <a:cxnLst/>
              <a:rect r="r" b="b" t="t" l="l"/>
              <a:pathLst>
                <a:path h="438275" w="4435820">
                  <a:moveTo>
                    <a:pt x="203200" y="0"/>
                  </a:moveTo>
                  <a:lnTo>
                    <a:pt x="4435820" y="0"/>
                  </a:lnTo>
                  <a:lnTo>
                    <a:pt x="4232620" y="438275"/>
                  </a:lnTo>
                  <a:lnTo>
                    <a:pt x="0" y="438275"/>
                  </a:lnTo>
                  <a:lnTo>
                    <a:pt x="203200" y="0"/>
                  </a:lnTo>
                  <a:close/>
                </a:path>
              </a:pathLst>
            </a:custGeom>
            <a:solidFill>
              <a:srgbClr val="FFFFFF"/>
            </a:solidFill>
            <a:ln cap="sq">
              <a:noFill/>
              <a:prstDash val="solid"/>
              <a:miter/>
            </a:ln>
          </p:spPr>
        </p:sp>
        <p:sp>
          <p:nvSpPr>
            <p:cNvPr name="TextBox 13" id="13"/>
            <p:cNvSpPr txBox="true"/>
            <p:nvPr/>
          </p:nvSpPr>
          <p:spPr>
            <a:xfrm>
              <a:off x="101600" y="-47625"/>
              <a:ext cx="4232620" cy="485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6641156" y="9128590"/>
            <a:ext cx="2358485" cy="793952"/>
            <a:chOff x="0" y="0"/>
            <a:chExt cx="1810856" cy="609600"/>
          </a:xfrm>
        </p:grpSpPr>
        <p:sp>
          <p:nvSpPr>
            <p:cNvPr name="Freeform 15" id="15"/>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6" id="16"/>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6224116" y="942975"/>
            <a:ext cx="4765731" cy="707519"/>
          </a:xfrm>
          <a:prstGeom prst="rect">
            <a:avLst/>
          </a:prstGeom>
        </p:spPr>
        <p:txBody>
          <a:bodyPr anchor="t" rtlCol="false" tIns="0" lIns="0" bIns="0" rIns="0">
            <a:spAutoFit/>
          </a:bodyPr>
          <a:lstStyle/>
          <a:p>
            <a:pPr algn="ctr">
              <a:lnSpc>
                <a:spcPts val="5730"/>
              </a:lnSpc>
            </a:pPr>
            <a:r>
              <a:rPr lang="en-US" sz="4093">
                <a:solidFill>
                  <a:srgbClr val="695941"/>
                </a:solidFill>
                <a:latin typeface="Barlow SemiCondensed Italics"/>
              </a:rPr>
              <a:t>ANALISIS CLUSTER 5</a:t>
            </a:r>
          </a:p>
        </p:txBody>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TextBox 25" id="25"/>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FFFFFF"/>
                </a:solidFill>
                <a:latin typeface="Antic Italics"/>
              </a:rPr>
              <a:t>80</a:t>
            </a:r>
          </a:p>
        </p:txBody>
      </p:sp>
      <p:sp>
        <p:nvSpPr>
          <p:cNvPr name="TextBox 26" id="26"/>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695941"/>
                </a:solidFill>
                <a:latin typeface="Antic Italics"/>
              </a:rPr>
              <a:t>UNSUPERVISED</a:t>
            </a:r>
          </a:p>
        </p:txBody>
      </p:sp>
      <p:sp>
        <p:nvSpPr>
          <p:cNvPr name="TextBox 27" id="27"/>
          <p:cNvSpPr txBox="true"/>
          <p:nvPr/>
        </p:nvSpPr>
        <p:spPr>
          <a:xfrm rot="0">
            <a:off x="1515809" y="2625554"/>
            <a:ext cx="15256381" cy="6503036"/>
          </a:xfrm>
          <a:prstGeom prst="rect">
            <a:avLst/>
          </a:prstGeom>
        </p:spPr>
        <p:txBody>
          <a:bodyPr anchor="t" rtlCol="false" tIns="0" lIns="0" bIns="0" rIns="0">
            <a:spAutoFit/>
          </a:bodyPr>
          <a:lstStyle/>
          <a:p>
            <a:pPr algn="just" marL="669283" indent="-334641" lvl="1">
              <a:lnSpc>
                <a:spcPts val="4339"/>
              </a:lnSpc>
              <a:buFont typeface="Arial"/>
              <a:buChar char="•"/>
            </a:pPr>
            <a:r>
              <a:rPr lang="en-US" sz="3099">
                <a:solidFill>
                  <a:srgbClr val="000000"/>
                </a:solidFill>
                <a:latin typeface="Barlow Light"/>
              </a:rPr>
              <a:t>child_mort: rata-rata tingkat kematian anak-anak adalah 115,63, yang menunjukkan bahwa rata-rata negara dalam dataset memiliki tingkat kematian anak di bawah usia lima tahun yang sangat tinggi. Standar deviasi adalah 28,52</a:t>
            </a:r>
          </a:p>
          <a:p>
            <a:pPr algn="just" marL="669283" indent="-334641" lvl="1">
              <a:lnSpc>
                <a:spcPts val="4339"/>
              </a:lnSpc>
              <a:buFont typeface="Arial"/>
              <a:buChar char="•"/>
            </a:pPr>
            <a:r>
              <a:rPr lang="en-US" sz="3099">
                <a:solidFill>
                  <a:srgbClr val="000000"/>
                </a:solidFill>
                <a:latin typeface="Barlow Light"/>
              </a:rPr>
              <a:t>income: rata-rata pendapatan per kapita pada negara ini sebesar 13402,00, 3127,72, yang menunjukkan bahwa rata-rata negara dalam dataset memiliki pendapatan yang sangat rendah. Standar deviasi yang besar, yaitu 6500,27.</a:t>
            </a:r>
          </a:p>
          <a:p>
            <a:pPr algn="just" marL="669283" indent="-334641" lvl="1">
              <a:lnSpc>
                <a:spcPts val="4339"/>
              </a:lnSpc>
              <a:buFont typeface="Arial"/>
              <a:buChar char="•"/>
            </a:pPr>
            <a:r>
              <a:rPr lang="en-US" sz="3099">
                <a:solidFill>
                  <a:srgbClr val="000000"/>
                </a:solidFill>
                <a:latin typeface="Barlow Light"/>
              </a:rPr>
              <a:t>life_expec: rata-rata harapan hidup  pada negara ini sebesar 55,66, yang menunjukkan bahwa rata-rata negara dalam dataset memiliki harapan hidup yang sangat rendah. Standar deviasi adalah 6,19.</a:t>
            </a:r>
          </a:p>
          <a:p>
            <a:pPr algn="just" marL="669283" indent="-334641" lvl="1">
              <a:lnSpc>
                <a:spcPts val="4339"/>
              </a:lnSpc>
              <a:buFont typeface="Arial"/>
              <a:buChar char="•"/>
            </a:pPr>
            <a:r>
              <a:rPr lang="en-US" sz="3099">
                <a:solidFill>
                  <a:srgbClr val="000000"/>
                </a:solidFill>
                <a:latin typeface="Barlow Light"/>
              </a:rPr>
              <a:t>gdpp: rata-rata PDB per kapita pada negara ini sebesar 1500,56, yang menunjukkan bahwa rata-rata negara dalam dataset memiliki PDB yang sangat rendah. Standar deviasi yang besar, yaitu 3329,89</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bg>
      <p:bgPr>
        <a:solidFill>
          <a:srgbClr val="8F7F6A"/>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A69580"/>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A69580"/>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A69580"/>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02516" y="2517845"/>
            <a:ext cx="19093032" cy="6114037"/>
            <a:chOff x="0" y="0"/>
            <a:chExt cx="5028618" cy="1610281"/>
          </a:xfrm>
        </p:grpSpPr>
        <p:sp>
          <p:nvSpPr>
            <p:cNvPr name="Freeform 15" id="15"/>
            <p:cNvSpPr/>
            <p:nvPr/>
          </p:nvSpPr>
          <p:spPr>
            <a:xfrm flipH="false" flipV="false" rot="0">
              <a:off x="0" y="0"/>
              <a:ext cx="5028617" cy="1610281"/>
            </a:xfrm>
            <a:custGeom>
              <a:avLst/>
              <a:gdLst/>
              <a:ahLst/>
              <a:cxnLst/>
              <a:rect r="r" b="b" t="t" l="l"/>
              <a:pathLst>
                <a:path h="1610281" w="5028617">
                  <a:moveTo>
                    <a:pt x="0" y="0"/>
                  </a:moveTo>
                  <a:lnTo>
                    <a:pt x="5028617" y="0"/>
                  </a:lnTo>
                  <a:lnTo>
                    <a:pt x="5028617" y="1610281"/>
                  </a:lnTo>
                  <a:lnTo>
                    <a:pt x="0" y="1610281"/>
                  </a:lnTo>
                  <a:close/>
                </a:path>
              </a:pathLst>
            </a:custGeom>
            <a:solidFill>
              <a:srgbClr val="A69580">
                <a:alpha val="88627"/>
              </a:srgbClr>
            </a:solidFill>
          </p:spPr>
        </p:sp>
        <p:sp>
          <p:nvSpPr>
            <p:cNvPr name="TextBox 16" id="16"/>
            <p:cNvSpPr txBox="true"/>
            <p:nvPr/>
          </p:nvSpPr>
          <p:spPr>
            <a:xfrm>
              <a:off x="0" y="-47625"/>
              <a:ext cx="5028618" cy="1657906"/>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762515" y="4611052"/>
            <a:ext cx="6762970" cy="1141095"/>
          </a:xfrm>
          <a:prstGeom prst="rect">
            <a:avLst/>
          </a:prstGeom>
        </p:spPr>
        <p:txBody>
          <a:bodyPr anchor="t" rtlCol="false" tIns="0" lIns="0" bIns="0" rIns="0">
            <a:spAutoFit/>
          </a:bodyPr>
          <a:lstStyle/>
          <a:p>
            <a:pPr algn="ctr">
              <a:lnSpc>
                <a:spcPts val="8640"/>
              </a:lnSpc>
            </a:pPr>
            <a:r>
              <a:rPr lang="en-US" sz="8000">
                <a:solidFill>
                  <a:srgbClr val="FFFFFF"/>
                </a:solidFill>
                <a:latin typeface="Barlow SemiCondensed Italics"/>
              </a:rPr>
              <a:t>DEPLOYMENT</a:t>
            </a:r>
          </a:p>
        </p:txBody>
      </p:sp>
      <p:sp>
        <p:nvSpPr>
          <p:cNvPr name="Freeform 18" id="18"/>
          <p:cNvSpPr/>
          <p:nvPr/>
        </p:nvSpPr>
        <p:spPr>
          <a:xfrm flipH="true" flipV="true" rot="0">
            <a:off x="1282044" y="8631882"/>
            <a:ext cx="1535129" cy="770356"/>
          </a:xfrm>
          <a:custGeom>
            <a:avLst/>
            <a:gdLst/>
            <a:ahLst/>
            <a:cxnLst/>
            <a:rect r="r" b="b" t="t" l="l"/>
            <a:pathLst>
              <a:path h="770356" w="1535129">
                <a:moveTo>
                  <a:pt x="1535129" y="770356"/>
                </a:moveTo>
                <a:lnTo>
                  <a:pt x="0" y="770356"/>
                </a:lnTo>
                <a:lnTo>
                  <a:pt x="0" y="0"/>
                </a:lnTo>
                <a:lnTo>
                  <a:pt x="1535129" y="0"/>
                </a:lnTo>
                <a:lnTo>
                  <a:pt x="1535129" y="7703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578688" y="313764"/>
            <a:ext cx="5256593" cy="793952"/>
            <a:chOff x="0" y="0"/>
            <a:chExt cx="4036038" cy="609600"/>
          </a:xfrm>
        </p:grpSpPr>
        <p:sp>
          <p:nvSpPr>
            <p:cNvPr name="Freeform 20" id="20"/>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1" id="21"/>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3" id="23"/>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4" id="24"/>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5" id="25"/>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TextBox 26" id="26"/>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695941"/>
                </a:solidFill>
                <a:latin typeface="Antic Italics"/>
              </a:rPr>
              <a:t>81</a:t>
            </a:r>
          </a:p>
        </p:txBody>
      </p:sp>
      <p:sp>
        <p:nvSpPr>
          <p:cNvPr name="TextBox 27" id="27"/>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FFFFFF"/>
                </a:solidFill>
                <a:latin typeface="Antic Italics"/>
              </a:rPr>
              <a:t>UNSUPERVISED</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bg>
      <p:bgPr>
        <a:solidFill>
          <a:srgbClr val="8F7F6A"/>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A69580"/>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A69580"/>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A69580"/>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02516" y="2517845"/>
            <a:ext cx="19093032" cy="6114037"/>
            <a:chOff x="0" y="0"/>
            <a:chExt cx="5028618" cy="1610281"/>
          </a:xfrm>
        </p:grpSpPr>
        <p:sp>
          <p:nvSpPr>
            <p:cNvPr name="Freeform 15" id="15"/>
            <p:cNvSpPr/>
            <p:nvPr/>
          </p:nvSpPr>
          <p:spPr>
            <a:xfrm flipH="false" flipV="false" rot="0">
              <a:off x="0" y="0"/>
              <a:ext cx="5028617" cy="1610281"/>
            </a:xfrm>
            <a:custGeom>
              <a:avLst/>
              <a:gdLst/>
              <a:ahLst/>
              <a:cxnLst/>
              <a:rect r="r" b="b" t="t" l="l"/>
              <a:pathLst>
                <a:path h="1610281" w="5028617">
                  <a:moveTo>
                    <a:pt x="0" y="0"/>
                  </a:moveTo>
                  <a:lnTo>
                    <a:pt x="5028617" y="0"/>
                  </a:lnTo>
                  <a:lnTo>
                    <a:pt x="5028617" y="1610281"/>
                  </a:lnTo>
                  <a:lnTo>
                    <a:pt x="0" y="1610281"/>
                  </a:lnTo>
                  <a:close/>
                </a:path>
              </a:pathLst>
            </a:custGeom>
            <a:solidFill>
              <a:srgbClr val="A69580">
                <a:alpha val="88627"/>
              </a:srgbClr>
            </a:solidFill>
          </p:spPr>
        </p:sp>
        <p:sp>
          <p:nvSpPr>
            <p:cNvPr name="TextBox 16" id="16"/>
            <p:cNvSpPr txBox="true"/>
            <p:nvPr/>
          </p:nvSpPr>
          <p:spPr>
            <a:xfrm>
              <a:off x="0" y="-47625"/>
              <a:ext cx="5028618" cy="165790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true" flipV="true" rot="0">
            <a:off x="1282044" y="8631882"/>
            <a:ext cx="1535129" cy="770356"/>
          </a:xfrm>
          <a:custGeom>
            <a:avLst/>
            <a:gdLst/>
            <a:ahLst/>
            <a:cxnLst/>
            <a:rect r="r" b="b" t="t" l="l"/>
            <a:pathLst>
              <a:path h="770356" w="1535129">
                <a:moveTo>
                  <a:pt x="1535129" y="770356"/>
                </a:moveTo>
                <a:lnTo>
                  <a:pt x="0" y="770356"/>
                </a:lnTo>
                <a:lnTo>
                  <a:pt x="0" y="0"/>
                </a:lnTo>
                <a:lnTo>
                  <a:pt x="1535129" y="0"/>
                </a:lnTo>
                <a:lnTo>
                  <a:pt x="1535129" y="7703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Freeform 25" id="25"/>
          <p:cNvSpPr/>
          <p:nvPr/>
        </p:nvSpPr>
        <p:spPr>
          <a:xfrm flipH="false" flipV="false" rot="0">
            <a:off x="3661185" y="1028700"/>
            <a:ext cx="10965629" cy="9258300"/>
          </a:xfrm>
          <a:custGeom>
            <a:avLst/>
            <a:gdLst/>
            <a:ahLst/>
            <a:cxnLst/>
            <a:rect r="r" b="b" t="t" l="l"/>
            <a:pathLst>
              <a:path h="9258300" w="10965629">
                <a:moveTo>
                  <a:pt x="0" y="0"/>
                </a:moveTo>
                <a:lnTo>
                  <a:pt x="10965630" y="0"/>
                </a:lnTo>
                <a:lnTo>
                  <a:pt x="10965630" y="9258300"/>
                </a:lnTo>
                <a:lnTo>
                  <a:pt x="0" y="9258300"/>
                </a:lnTo>
                <a:lnTo>
                  <a:pt x="0" y="0"/>
                </a:lnTo>
                <a:close/>
              </a:path>
            </a:pathLst>
          </a:custGeom>
          <a:blipFill>
            <a:blip r:embed="rId4"/>
            <a:stretch>
              <a:fillRect l="0" t="0" r="0" b="0"/>
            </a:stretch>
          </a:blipFill>
        </p:spPr>
      </p:sp>
      <p:sp>
        <p:nvSpPr>
          <p:cNvPr name="TextBox 26" id="26"/>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695941"/>
                </a:solidFill>
                <a:latin typeface="Antic Italics"/>
              </a:rPr>
              <a:t>82</a:t>
            </a:r>
          </a:p>
        </p:txBody>
      </p:sp>
      <p:sp>
        <p:nvSpPr>
          <p:cNvPr name="TextBox 27" id="27"/>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FFFFFF"/>
                </a:solidFill>
                <a:latin typeface="Antic Italics"/>
              </a:rPr>
              <a:t>UNSUPERVISED</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bg>
      <p:bgPr>
        <a:solidFill>
          <a:srgbClr val="8F7F6A"/>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A69580"/>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A69580"/>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A69580"/>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sp>
        <p:nvSpPr>
          <p:cNvPr name="TextBox 11" id="11"/>
          <p:cNvSpPr txBox="true"/>
          <p:nvPr/>
        </p:nvSpPr>
        <p:spPr>
          <a:xfrm rot="0">
            <a:off x="2676825" y="4303604"/>
            <a:ext cx="12172157" cy="1778001"/>
          </a:xfrm>
          <a:prstGeom prst="rect">
            <a:avLst/>
          </a:prstGeom>
        </p:spPr>
        <p:txBody>
          <a:bodyPr anchor="t" rtlCol="false" tIns="0" lIns="0" bIns="0" rIns="0">
            <a:spAutoFit/>
          </a:bodyPr>
          <a:lstStyle/>
          <a:p>
            <a:pPr algn="ctr">
              <a:lnSpc>
                <a:spcPts val="13750"/>
              </a:lnSpc>
            </a:pPr>
            <a:r>
              <a:rPr lang="en-US" sz="12500" spc="625">
                <a:solidFill>
                  <a:srgbClr val="F1ECE5"/>
                </a:solidFill>
                <a:latin typeface="Barlow SemiCondensed Bold Italics"/>
              </a:rPr>
              <a:t>TERIMA KASIH</a:t>
            </a:r>
          </a:p>
        </p:txBody>
      </p:sp>
      <p:sp>
        <p:nvSpPr>
          <p:cNvPr name="Freeform 12" id="12"/>
          <p:cNvSpPr/>
          <p:nvPr/>
        </p:nvSpPr>
        <p:spPr>
          <a:xfrm flipH="false" flipV="false" rot="-5400000">
            <a:off x="2880784" y="1913439"/>
            <a:ext cx="1344853" cy="1752770"/>
          </a:xfrm>
          <a:custGeom>
            <a:avLst/>
            <a:gdLst/>
            <a:ahLst/>
            <a:cxnLst/>
            <a:rect r="r" b="b" t="t" l="l"/>
            <a:pathLst>
              <a:path h="1752770" w="1344853">
                <a:moveTo>
                  <a:pt x="0" y="0"/>
                </a:moveTo>
                <a:lnTo>
                  <a:pt x="1344853" y="0"/>
                </a:lnTo>
                <a:lnTo>
                  <a:pt x="1344853" y="1752770"/>
                </a:lnTo>
                <a:lnTo>
                  <a:pt x="0" y="17527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5400000">
            <a:off x="4843678" y="1913439"/>
            <a:ext cx="1344853" cy="1752770"/>
          </a:xfrm>
          <a:custGeom>
            <a:avLst/>
            <a:gdLst/>
            <a:ahLst/>
            <a:cxnLst/>
            <a:rect r="r" b="b" t="t" l="l"/>
            <a:pathLst>
              <a:path h="1752770" w="1344853">
                <a:moveTo>
                  <a:pt x="0" y="0"/>
                </a:moveTo>
                <a:lnTo>
                  <a:pt x="1344853" y="0"/>
                </a:lnTo>
                <a:lnTo>
                  <a:pt x="1344853" y="1752770"/>
                </a:lnTo>
                <a:lnTo>
                  <a:pt x="0" y="17527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true" flipV="true" rot="0">
            <a:off x="15914447" y="7906187"/>
            <a:ext cx="1907919" cy="1907919"/>
          </a:xfrm>
          <a:custGeom>
            <a:avLst/>
            <a:gdLst/>
            <a:ahLst/>
            <a:cxnLst/>
            <a:rect r="r" b="b" t="t" l="l"/>
            <a:pathLst>
              <a:path h="1907919" w="1907919">
                <a:moveTo>
                  <a:pt x="1907919" y="1907920"/>
                </a:moveTo>
                <a:lnTo>
                  <a:pt x="0" y="1907920"/>
                </a:lnTo>
                <a:lnTo>
                  <a:pt x="0" y="0"/>
                </a:lnTo>
                <a:lnTo>
                  <a:pt x="1907919" y="0"/>
                </a:lnTo>
                <a:lnTo>
                  <a:pt x="1907919" y="190792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8F7F6A"/>
        </a:solidFill>
      </p:bgPr>
    </p:bg>
    <p:spTree>
      <p:nvGrpSpPr>
        <p:cNvPr id="1" name=""/>
        <p:cNvGrpSpPr/>
        <p:nvPr/>
      </p:nvGrpSpPr>
      <p:grpSpPr>
        <a:xfrm>
          <a:off x="0" y="0"/>
          <a:ext cx="0" cy="0"/>
          <a:chOff x="0" y="0"/>
          <a:chExt cx="0" cy="0"/>
        </a:xfrm>
      </p:grpSpPr>
      <p:grpSp>
        <p:nvGrpSpPr>
          <p:cNvPr name="Group 2" id="2"/>
          <p:cNvGrpSpPr/>
          <p:nvPr/>
        </p:nvGrpSpPr>
        <p:grpSpPr>
          <a:xfrm rot="1129566">
            <a:off x="7466663" y="-976168"/>
            <a:ext cx="1920558" cy="12407487"/>
            <a:chOff x="0" y="0"/>
            <a:chExt cx="505826" cy="3267816"/>
          </a:xfrm>
        </p:grpSpPr>
        <p:sp>
          <p:nvSpPr>
            <p:cNvPr name="Freeform 3" id="3"/>
            <p:cNvSpPr/>
            <p:nvPr/>
          </p:nvSpPr>
          <p:spPr>
            <a:xfrm flipH="false" flipV="false" rot="0">
              <a:off x="0" y="0"/>
              <a:ext cx="505826" cy="3267816"/>
            </a:xfrm>
            <a:custGeom>
              <a:avLst/>
              <a:gdLst/>
              <a:ahLst/>
              <a:cxnLst/>
              <a:rect r="r" b="b" t="t" l="l"/>
              <a:pathLst>
                <a:path h="3267816" w="505826">
                  <a:moveTo>
                    <a:pt x="0" y="0"/>
                  </a:moveTo>
                  <a:lnTo>
                    <a:pt x="505826" y="0"/>
                  </a:lnTo>
                  <a:lnTo>
                    <a:pt x="505826" y="3267816"/>
                  </a:lnTo>
                  <a:lnTo>
                    <a:pt x="0" y="3267816"/>
                  </a:lnTo>
                  <a:close/>
                </a:path>
              </a:pathLst>
            </a:custGeom>
            <a:solidFill>
              <a:srgbClr val="A69580"/>
            </a:solidFill>
          </p:spPr>
        </p:sp>
        <p:sp>
          <p:nvSpPr>
            <p:cNvPr name="TextBox 4" id="4"/>
            <p:cNvSpPr txBox="true"/>
            <p:nvPr/>
          </p:nvSpPr>
          <p:spPr>
            <a:xfrm>
              <a:off x="0" y="-47625"/>
              <a:ext cx="505826" cy="331544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1129566">
            <a:off x="10474086" y="-1380932"/>
            <a:ext cx="4014845" cy="13023247"/>
            <a:chOff x="0" y="0"/>
            <a:chExt cx="1057408" cy="3429991"/>
          </a:xfrm>
        </p:grpSpPr>
        <p:sp>
          <p:nvSpPr>
            <p:cNvPr name="Freeform 6" id="6"/>
            <p:cNvSpPr/>
            <p:nvPr/>
          </p:nvSpPr>
          <p:spPr>
            <a:xfrm flipH="false" flipV="false" rot="0">
              <a:off x="0" y="0"/>
              <a:ext cx="1057408" cy="3429991"/>
            </a:xfrm>
            <a:custGeom>
              <a:avLst/>
              <a:gdLst/>
              <a:ahLst/>
              <a:cxnLst/>
              <a:rect r="r" b="b" t="t" l="l"/>
              <a:pathLst>
                <a:path h="3429991" w="1057408">
                  <a:moveTo>
                    <a:pt x="0" y="0"/>
                  </a:moveTo>
                  <a:lnTo>
                    <a:pt x="1057408" y="0"/>
                  </a:lnTo>
                  <a:lnTo>
                    <a:pt x="1057408" y="3429991"/>
                  </a:lnTo>
                  <a:lnTo>
                    <a:pt x="0" y="3429991"/>
                  </a:lnTo>
                  <a:close/>
                </a:path>
              </a:pathLst>
            </a:custGeom>
            <a:solidFill>
              <a:srgbClr val="A69580"/>
            </a:solidFill>
          </p:spPr>
        </p:sp>
        <p:sp>
          <p:nvSpPr>
            <p:cNvPr name="TextBox 7" id="7"/>
            <p:cNvSpPr txBox="true"/>
            <p:nvPr/>
          </p:nvSpPr>
          <p:spPr>
            <a:xfrm>
              <a:off x="0" y="-47625"/>
              <a:ext cx="1057408" cy="3477616"/>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1129566">
            <a:off x="15509346" y="-1359291"/>
            <a:ext cx="810203" cy="12815907"/>
            <a:chOff x="0" y="0"/>
            <a:chExt cx="213387" cy="3375383"/>
          </a:xfrm>
        </p:grpSpPr>
        <p:sp>
          <p:nvSpPr>
            <p:cNvPr name="Freeform 9" id="9"/>
            <p:cNvSpPr/>
            <p:nvPr/>
          </p:nvSpPr>
          <p:spPr>
            <a:xfrm flipH="false" flipV="false" rot="0">
              <a:off x="0" y="0"/>
              <a:ext cx="213387" cy="3375383"/>
            </a:xfrm>
            <a:custGeom>
              <a:avLst/>
              <a:gdLst/>
              <a:ahLst/>
              <a:cxnLst/>
              <a:rect r="r" b="b" t="t" l="l"/>
              <a:pathLst>
                <a:path h="3375383" w="213387">
                  <a:moveTo>
                    <a:pt x="0" y="0"/>
                  </a:moveTo>
                  <a:lnTo>
                    <a:pt x="213387" y="0"/>
                  </a:lnTo>
                  <a:lnTo>
                    <a:pt x="213387" y="3375383"/>
                  </a:lnTo>
                  <a:lnTo>
                    <a:pt x="0" y="3375383"/>
                  </a:lnTo>
                  <a:close/>
                </a:path>
              </a:pathLst>
            </a:custGeom>
            <a:solidFill>
              <a:srgbClr val="A69580"/>
            </a:solidFill>
          </p:spPr>
        </p:sp>
        <p:sp>
          <p:nvSpPr>
            <p:cNvPr name="TextBox 10" id="10"/>
            <p:cNvSpPr txBox="true"/>
            <p:nvPr/>
          </p:nvSpPr>
          <p:spPr>
            <a:xfrm>
              <a:off x="0" y="-47625"/>
              <a:ext cx="213387" cy="3423008"/>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641156" y="9128590"/>
            <a:ext cx="2358485" cy="793952"/>
            <a:chOff x="0" y="0"/>
            <a:chExt cx="1810856" cy="609600"/>
          </a:xfrm>
        </p:grpSpPr>
        <p:sp>
          <p:nvSpPr>
            <p:cNvPr name="Freeform 12" id="12"/>
            <p:cNvSpPr/>
            <p:nvPr/>
          </p:nvSpPr>
          <p:spPr>
            <a:xfrm flipH="false" flipV="false" rot="0">
              <a:off x="0" y="0"/>
              <a:ext cx="1810856" cy="609600"/>
            </a:xfrm>
            <a:custGeom>
              <a:avLst/>
              <a:gdLst/>
              <a:ahLst/>
              <a:cxnLst/>
              <a:rect r="r" b="b" t="t" l="l"/>
              <a:pathLst>
                <a:path h="609600" w="1810856">
                  <a:moveTo>
                    <a:pt x="203200" y="0"/>
                  </a:moveTo>
                  <a:lnTo>
                    <a:pt x="1810856" y="0"/>
                  </a:lnTo>
                  <a:lnTo>
                    <a:pt x="1607656" y="609600"/>
                  </a:lnTo>
                  <a:lnTo>
                    <a:pt x="0" y="609600"/>
                  </a:lnTo>
                  <a:lnTo>
                    <a:pt x="203200" y="0"/>
                  </a:lnTo>
                  <a:close/>
                </a:path>
              </a:pathLst>
            </a:custGeom>
            <a:solidFill>
              <a:srgbClr val="CDBEAA"/>
            </a:solidFill>
          </p:spPr>
        </p:sp>
        <p:sp>
          <p:nvSpPr>
            <p:cNvPr name="TextBox 13" id="13"/>
            <p:cNvSpPr txBox="true"/>
            <p:nvPr/>
          </p:nvSpPr>
          <p:spPr>
            <a:xfrm>
              <a:off x="101600" y="-47625"/>
              <a:ext cx="1607656" cy="6572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02516" y="2517845"/>
            <a:ext cx="19093032" cy="6114037"/>
            <a:chOff x="0" y="0"/>
            <a:chExt cx="5028618" cy="1610281"/>
          </a:xfrm>
        </p:grpSpPr>
        <p:sp>
          <p:nvSpPr>
            <p:cNvPr name="Freeform 15" id="15"/>
            <p:cNvSpPr/>
            <p:nvPr/>
          </p:nvSpPr>
          <p:spPr>
            <a:xfrm flipH="false" flipV="false" rot="0">
              <a:off x="0" y="0"/>
              <a:ext cx="5028617" cy="1610281"/>
            </a:xfrm>
            <a:custGeom>
              <a:avLst/>
              <a:gdLst/>
              <a:ahLst/>
              <a:cxnLst/>
              <a:rect r="r" b="b" t="t" l="l"/>
              <a:pathLst>
                <a:path h="1610281" w="5028617">
                  <a:moveTo>
                    <a:pt x="0" y="0"/>
                  </a:moveTo>
                  <a:lnTo>
                    <a:pt x="5028617" y="0"/>
                  </a:lnTo>
                  <a:lnTo>
                    <a:pt x="5028617" y="1610281"/>
                  </a:lnTo>
                  <a:lnTo>
                    <a:pt x="0" y="1610281"/>
                  </a:lnTo>
                  <a:close/>
                </a:path>
              </a:pathLst>
            </a:custGeom>
            <a:solidFill>
              <a:srgbClr val="A69580">
                <a:alpha val="88627"/>
              </a:srgbClr>
            </a:solidFill>
          </p:spPr>
        </p:sp>
        <p:sp>
          <p:nvSpPr>
            <p:cNvPr name="TextBox 16" id="16"/>
            <p:cNvSpPr txBox="true"/>
            <p:nvPr/>
          </p:nvSpPr>
          <p:spPr>
            <a:xfrm>
              <a:off x="0" y="-47625"/>
              <a:ext cx="5028618" cy="165790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true" flipV="true" rot="0">
            <a:off x="1282044" y="8631882"/>
            <a:ext cx="1535129" cy="770356"/>
          </a:xfrm>
          <a:custGeom>
            <a:avLst/>
            <a:gdLst/>
            <a:ahLst/>
            <a:cxnLst/>
            <a:rect r="r" b="b" t="t" l="l"/>
            <a:pathLst>
              <a:path h="770356" w="1535129">
                <a:moveTo>
                  <a:pt x="1535129" y="770356"/>
                </a:moveTo>
                <a:lnTo>
                  <a:pt x="0" y="770356"/>
                </a:lnTo>
                <a:lnTo>
                  <a:pt x="0" y="0"/>
                </a:lnTo>
                <a:lnTo>
                  <a:pt x="1535129" y="0"/>
                </a:lnTo>
                <a:lnTo>
                  <a:pt x="1535129" y="7703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578688" y="313764"/>
            <a:ext cx="5256593" cy="793952"/>
            <a:chOff x="0" y="0"/>
            <a:chExt cx="4036038" cy="609600"/>
          </a:xfrm>
        </p:grpSpPr>
        <p:sp>
          <p:nvSpPr>
            <p:cNvPr name="Freeform 19" id="19"/>
            <p:cNvSpPr/>
            <p:nvPr/>
          </p:nvSpPr>
          <p:spPr>
            <a:xfrm flipH="false" flipV="false" rot="0">
              <a:off x="0" y="0"/>
              <a:ext cx="4036038" cy="609600"/>
            </a:xfrm>
            <a:custGeom>
              <a:avLst/>
              <a:gdLst/>
              <a:ahLst/>
              <a:cxnLst/>
              <a:rect r="r" b="b" t="t" l="l"/>
              <a:pathLst>
                <a:path h="609600" w="4036038">
                  <a:moveTo>
                    <a:pt x="203200" y="0"/>
                  </a:moveTo>
                  <a:lnTo>
                    <a:pt x="4036038" y="0"/>
                  </a:lnTo>
                  <a:lnTo>
                    <a:pt x="3832838" y="609600"/>
                  </a:lnTo>
                  <a:lnTo>
                    <a:pt x="0" y="609600"/>
                  </a:lnTo>
                  <a:lnTo>
                    <a:pt x="203200" y="0"/>
                  </a:lnTo>
                  <a:close/>
                </a:path>
              </a:pathLst>
            </a:custGeom>
            <a:solidFill>
              <a:srgbClr val="D5C5AC"/>
            </a:solidFill>
          </p:spPr>
        </p:sp>
        <p:sp>
          <p:nvSpPr>
            <p:cNvPr name="TextBox 20" id="20"/>
            <p:cNvSpPr txBox="true"/>
            <p:nvPr/>
          </p:nvSpPr>
          <p:spPr>
            <a:xfrm>
              <a:off x="101600" y="-47625"/>
              <a:ext cx="3832838" cy="65722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95754" y="466265"/>
            <a:ext cx="4795551" cy="431799"/>
          </a:xfrm>
          <a:prstGeom prst="rect">
            <a:avLst/>
          </a:prstGeom>
        </p:spPr>
        <p:txBody>
          <a:bodyPr anchor="t" rtlCol="false" tIns="0" lIns="0" bIns="0" rIns="0">
            <a:spAutoFit/>
          </a:bodyPr>
          <a:lstStyle/>
          <a:p>
            <a:pPr algn="l" marL="0" indent="0" lvl="0">
              <a:lnSpc>
                <a:spcPts val="3500"/>
              </a:lnSpc>
              <a:spcBef>
                <a:spcPct val="0"/>
              </a:spcBef>
            </a:pPr>
            <a:r>
              <a:rPr lang="en-US" sz="2500" spc="250">
                <a:solidFill>
                  <a:srgbClr val="FFFFFF"/>
                </a:solidFill>
                <a:latin typeface="Antic Italics"/>
              </a:rPr>
              <a:t>FINAL PROJECT</a:t>
            </a:r>
          </a:p>
        </p:txBody>
      </p:sp>
      <p:sp>
        <p:nvSpPr>
          <p:cNvPr name="AutoShape 22" id="22"/>
          <p:cNvSpPr/>
          <p:nvPr/>
        </p:nvSpPr>
        <p:spPr>
          <a:xfrm rot="0">
            <a:off x="4446936" y="564418"/>
            <a:ext cx="8611039" cy="0"/>
          </a:xfrm>
          <a:prstGeom prst="line">
            <a:avLst/>
          </a:prstGeom>
          <a:ln cap="flat" w="38100">
            <a:solidFill>
              <a:srgbClr val="D5C5AC"/>
            </a:solidFill>
            <a:prstDash val="solid"/>
            <a:headEnd type="none" len="sm" w="sm"/>
            <a:tailEnd type="none" len="sm" w="sm"/>
          </a:ln>
        </p:spPr>
      </p:sp>
      <p:sp>
        <p:nvSpPr>
          <p:cNvPr name="AutoShape 23" id="23"/>
          <p:cNvSpPr/>
          <p:nvPr/>
        </p:nvSpPr>
        <p:spPr>
          <a:xfrm rot="0">
            <a:off x="12715937" y="1622495"/>
            <a:ext cx="5915855" cy="0"/>
          </a:xfrm>
          <a:prstGeom prst="line">
            <a:avLst/>
          </a:prstGeom>
          <a:ln cap="flat" w="38100">
            <a:solidFill>
              <a:srgbClr val="D5C5AC"/>
            </a:solidFill>
            <a:prstDash val="solid"/>
            <a:headEnd type="none" len="sm" w="sm"/>
            <a:tailEnd type="none" len="sm" w="sm"/>
          </a:ln>
        </p:spPr>
      </p:sp>
      <p:sp>
        <p:nvSpPr>
          <p:cNvPr name="AutoShape 24" id="24"/>
          <p:cNvSpPr/>
          <p:nvPr/>
        </p:nvSpPr>
        <p:spPr>
          <a:xfrm rot="-4326899">
            <a:off x="12304079" y="1105963"/>
            <a:ext cx="1125794" cy="0"/>
          </a:xfrm>
          <a:prstGeom prst="line">
            <a:avLst/>
          </a:prstGeom>
          <a:ln cap="flat" w="38100">
            <a:solidFill>
              <a:srgbClr val="CDBEAA"/>
            </a:solidFill>
            <a:prstDash val="solid"/>
            <a:headEnd type="none" len="sm" w="sm"/>
            <a:tailEnd type="none" len="sm" w="sm"/>
          </a:ln>
        </p:spPr>
      </p:sp>
      <p:sp>
        <p:nvSpPr>
          <p:cNvPr name="TextBox 25" id="25"/>
          <p:cNvSpPr txBox="true"/>
          <p:nvPr/>
        </p:nvSpPr>
        <p:spPr>
          <a:xfrm rot="0">
            <a:off x="16304906" y="9237376"/>
            <a:ext cx="1344853" cy="523875"/>
          </a:xfrm>
          <a:prstGeom prst="rect">
            <a:avLst/>
          </a:prstGeom>
        </p:spPr>
        <p:txBody>
          <a:bodyPr anchor="t" rtlCol="false" tIns="0" lIns="0" bIns="0" rIns="0">
            <a:spAutoFit/>
          </a:bodyPr>
          <a:lstStyle/>
          <a:p>
            <a:pPr algn="r">
              <a:lnSpc>
                <a:spcPts val="4200"/>
              </a:lnSpc>
            </a:pPr>
            <a:r>
              <a:rPr lang="en-US" sz="3000">
                <a:solidFill>
                  <a:srgbClr val="695941"/>
                </a:solidFill>
                <a:latin typeface="Antic Italics"/>
              </a:rPr>
              <a:t>09</a:t>
            </a:r>
          </a:p>
        </p:txBody>
      </p:sp>
      <p:sp>
        <p:nvSpPr>
          <p:cNvPr name="TextBox 26" id="26"/>
          <p:cNvSpPr txBox="true"/>
          <p:nvPr/>
        </p:nvSpPr>
        <p:spPr>
          <a:xfrm rot="0">
            <a:off x="14198196" y="599298"/>
            <a:ext cx="3432502" cy="530860"/>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FFFFFF"/>
                </a:solidFill>
                <a:latin typeface="Antic Italics"/>
              </a:rPr>
              <a:t>SUPERVISED</a:t>
            </a:r>
          </a:p>
        </p:txBody>
      </p:sp>
      <p:sp>
        <p:nvSpPr>
          <p:cNvPr name="TextBox 27" id="27"/>
          <p:cNvSpPr txBox="true"/>
          <p:nvPr/>
        </p:nvSpPr>
        <p:spPr>
          <a:xfrm rot="0">
            <a:off x="5762515" y="3743912"/>
            <a:ext cx="6762970" cy="2236470"/>
          </a:xfrm>
          <a:prstGeom prst="rect">
            <a:avLst/>
          </a:prstGeom>
        </p:spPr>
        <p:txBody>
          <a:bodyPr anchor="t" rtlCol="false" tIns="0" lIns="0" bIns="0" rIns="0">
            <a:spAutoFit/>
          </a:bodyPr>
          <a:lstStyle/>
          <a:p>
            <a:pPr algn="ctr">
              <a:lnSpc>
                <a:spcPts val="8640"/>
              </a:lnSpc>
            </a:pPr>
            <a:r>
              <a:rPr lang="en-US" sz="8000">
                <a:solidFill>
                  <a:srgbClr val="FFFFFF"/>
                </a:solidFill>
                <a:latin typeface="Barlow SemiCondensed Italics"/>
              </a:rPr>
              <a:t>DATA UNDERSTANDING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DAFiIvL-06Q</dc:identifier>
  <dcterms:modified xsi:type="dcterms:W3CDTF">2011-08-01T06:04:30Z</dcterms:modified>
  <cp:revision>1</cp:revision>
  <dc:title>Coklat elegan estetik presentasi seminar proposal formal simpel</dc:title>
</cp:coreProperties>
</file>